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83" r:id="rId4"/>
    <p:sldId id="588" r:id="rId5"/>
    <p:sldId id="578" r:id="rId6"/>
    <p:sldId id="591" r:id="rId7"/>
    <p:sldId id="589" r:id="rId8"/>
    <p:sldId id="590" r:id="rId9"/>
    <p:sldId id="592" r:id="rId10"/>
    <p:sldId id="600" r:id="rId11"/>
    <p:sldId id="601" r:id="rId12"/>
    <p:sldId id="596" r:id="rId13"/>
    <p:sldId id="598" r:id="rId14"/>
    <p:sldId id="593" r:id="rId15"/>
    <p:sldId id="581" r:id="rId16"/>
    <p:sldId id="582" r:id="rId17"/>
    <p:sldId id="570" r:id="rId18"/>
    <p:sldId id="599" r:id="rId19"/>
    <p:sldId id="607" r:id="rId20"/>
    <p:sldId id="562" r:id="rId21"/>
    <p:sldId id="554" r:id="rId22"/>
    <p:sldId id="606"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2" autoAdjust="0"/>
    <p:restoredTop sz="94660"/>
  </p:normalViewPr>
  <p:slideViewPr>
    <p:cSldViewPr>
      <p:cViewPr varScale="1">
        <p:scale>
          <a:sx n="115" d="100"/>
          <a:sy n="115" d="100"/>
        </p:scale>
        <p:origin x="1218" y="12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15</a:t>
            </a:fld>
            <a:endParaRPr lang="en-CA"/>
          </a:p>
        </p:txBody>
      </p:sp>
    </p:spTree>
    <p:extLst>
      <p:ext uri="{BB962C8B-B14F-4D97-AF65-F5344CB8AC3E}">
        <p14:creationId xmlns:p14="http://schemas.microsoft.com/office/powerpoint/2010/main" val="34282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5940152" y="5576753"/>
            <a:ext cx="3024336"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a:t>
            </a:r>
            <a:r>
              <a:rPr lang="en-US" sz="1100" b="0" kern="0" baseline="0" dirty="0" smtClean="0">
                <a:solidFill>
                  <a:srgbClr val="FFFFFF"/>
                </a:solidFill>
                <a:latin typeface="Georgia" panose="02040502050405020303" pitchFamily="18" charset="0"/>
                <a:ea typeface="ＭＳ Ｐゴシック" charset="-128"/>
                <a:cs typeface="Arial" pitchFamily="34" charset="0"/>
              </a:rPr>
              <a:t> Werner Dietl,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endParaRPr lang="en-CA" sz="800" dirty="0" smtClean="0">
              <a:solidFill>
                <a:srgbClr val="FFFFFF"/>
              </a:solidFill>
              <a:latin typeface="Georgia" panose="02040502050405020303" pitchFamily="18" charset="0"/>
              <a:ea typeface="ＭＳ Ｐゴシック" charset="-128"/>
            </a:endParaRP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2018-24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Literal data</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plusplus.com/doc/tutorial/constants/" TargetMode="External"/><Relationship Id="rId2" Type="http://schemas.openxmlformats.org/officeDocument/2006/relationships/hyperlink" Target="https://en.wikipedia.org/wiki/Literal_(computer_programming)" TargetMode="External"/><Relationship Id="rId1" Type="http://schemas.openxmlformats.org/officeDocument/2006/relationships/slideLayout" Target="../slideLayouts/slideLayout2.xml"/><Relationship Id="rId5" Type="http://schemas.openxmlformats.org/officeDocument/2006/relationships/hyperlink" Target="https://en.cppreference.com/w/c/language/integer_constant" TargetMode="External"/><Relationship Id="rId4" Type="http://schemas.openxmlformats.org/officeDocument/2006/relationships/hyperlink" Target="https://en.cppreference.com/w/cpp/language/integer_liter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SCI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Literal data</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End-of-line characters</a:t>
            </a:r>
            <a:endParaRPr lang="en-CA" dirty="0"/>
          </a:p>
        </p:txBody>
      </p:sp>
      <p:sp>
        <p:nvSpPr>
          <p:cNvPr id="3" name="Content Placeholder 2"/>
          <p:cNvSpPr>
            <a:spLocks noGrp="1"/>
          </p:cNvSpPr>
          <p:nvPr>
            <p:ph idx="1"/>
          </p:nvPr>
        </p:nvSpPr>
        <p:spPr/>
        <p:txBody>
          <a:bodyPr/>
          <a:lstStyle/>
          <a:p>
            <a:r>
              <a:rPr lang="en-CA" dirty="0" smtClean="0"/>
              <a:t>The </a:t>
            </a:r>
            <a:r>
              <a:rPr lang="en-CA" cap="small" dirty="0" smtClean="0"/>
              <a:t>ascii</a:t>
            </a:r>
            <a:r>
              <a:rPr lang="en-CA" dirty="0" smtClean="0"/>
              <a:t> representation was designed for teletype machines</a:t>
            </a:r>
          </a:p>
          <a:p>
            <a:pPr lvl="1"/>
            <a:r>
              <a:rPr lang="en-CA" dirty="0" smtClean="0"/>
              <a:t>Automated typewriters</a:t>
            </a:r>
          </a:p>
          <a:p>
            <a:pPr lvl="1" algn="l"/>
            <a:r>
              <a:rPr lang="en-CA" dirty="0"/>
              <a:t>The carriage return </a:t>
            </a:r>
            <a:r>
              <a:rPr lang="en-CA" b="1" cap="small" dirty="0" err="1">
                <a:latin typeface="Consolas" panose="020B0609020204030204" pitchFamily="49" charset="0"/>
                <a:cs typeface="Consolas" panose="020B0609020204030204" pitchFamily="49" charset="0"/>
              </a:rPr>
              <a:t>cr</a:t>
            </a:r>
            <a:r>
              <a:rPr lang="en-CA" dirty="0"/>
              <a:t> control character</a:t>
            </a:r>
            <a:br>
              <a:rPr lang="en-CA" dirty="0"/>
            </a:br>
            <a:r>
              <a:rPr lang="en-CA" dirty="0"/>
              <a:t>(</a:t>
            </a:r>
            <a:r>
              <a:rPr lang="en-CA" dirty="0">
                <a:latin typeface="Consolas" panose="020B0609020204030204" pitchFamily="49" charset="0"/>
                <a:cs typeface="Consolas" panose="020B0609020204030204" pitchFamily="49" charset="0"/>
              </a:rPr>
              <a:t>'\r'</a:t>
            </a:r>
            <a:r>
              <a:rPr lang="en-CA" dirty="0"/>
              <a:t>) moved the printing carriage back</a:t>
            </a:r>
            <a:br>
              <a:rPr lang="en-CA" dirty="0"/>
            </a:br>
            <a:r>
              <a:rPr lang="en-CA" dirty="0"/>
              <a:t>to the start of the line</a:t>
            </a:r>
          </a:p>
          <a:p>
            <a:pPr lvl="1" algn="l"/>
            <a:r>
              <a:rPr lang="en-CA" dirty="0" smtClean="0"/>
              <a:t>The line feed </a:t>
            </a:r>
            <a:r>
              <a:rPr lang="en-CA" b="1" cap="small" dirty="0" smtClean="0">
                <a:latin typeface="Consolas" panose="020B0609020204030204" pitchFamily="49" charset="0"/>
                <a:cs typeface="Consolas" panose="020B0609020204030204" pitchFamily="49" charset="0"/>
              </a:rPr>
              <a:t>lf</a:t>
            </a:r>
            <a:r>
              <a:rPr lang="en-CA" dirty="0" smtClean="0"/>
              <a:t> control character (</a:t>
            </a:r>
            <a:r>
              <a:rPr lang="en-CA" dirty="0" smtClean="0">
                <a:latin typeface="Consolas" panose="020B0609020204030204" pitchFamily="49" charset="0"/>
                <a:cs typeface="Consolas" panose="020B0609020204030204" pitchFamily="49" charset="0"/>
              </a:rPr>
              <a:t>'\n'</a:t>
            </a:r>
            <a:r>
              <a:rPr lang="en-CA" dirty="0" smtClean="0"/>
              <a:t>)</a:t>
            </a:r>
            <a:br>
              <a:rPr lang="en-CA" dirty="0" smtClean="0"/>
            </a:br>
            <a:r>
              <a:rPr lang="en-CA" dirty="0" smtClean="0"/>
              <a:t>rotated the roller for the next line</a:t>
            </a:r>
          </a:p>
          <a:p>
            <a:pPr lvl="2" algn="l"/>
            <a:r>
              <a:rPr lang="en-CA" dirty="0" smtClean="0"/>
              <a:t>The </a:t>
            </a:r>
            <a:r>
              <a:rPr lang="en-CA" i="1" dirty="0" smtClean="0"/>
              <a:t>new-line</a:t>
            </a:r>
            <a:r>
              <a:rPr lang="en-CA" dirty="0" smtClean="0"/>
              <a:t> character</a:t>
            </a:r>
          </a:p>
          <a:p>
            <a:pPr algn="l"/>
            <a:endParaRPr lang="en-CA" dirty="0" smtClean="0"/>
          </a:p>
          <a:p>
            <a:pPr algn="l"/>
            <a:r>
              <a:rPr lang="en-CA" dirty="0" smtClean="0"/>
              <a:t>You needed to send both characters: </a:t>
            </a:r>
            <a:r>
              <a:rPr lang="en-CA" b="1" cap="small" dirty="0" err="1" smtClean="0">
                <a:latin typeface="Consolas" panose="020B0609020204030204" pitchFamily="49" charset="0"/>
                <a:cs typeface="Consolas" panose="020B0609020204030204" pitchFamily="49" charset="0"/>
              </a:rPr>
              <a:t>cr</a:t>
            </a:r>
            <a:r>
              <a:rPr lang="en-CA" dirty="0"/>
              <a:t> </a:t>
            </a:r>
            <a:r>
              <a:rPr lang="en-CA" b="1" cap="small" dirty="0" smtClean="0">
                <a:latin typeface="Consolas" panose="020B0609020204030204" pitchFamily="49" charset="0"/>
                <a:cs typeface="Consolas" panose="020B0609020204030204" pitchFamily="49" charset="0"/>
              </a:rPr>
              <a:t>lf</a:t>
            </a:r>
            <a:endParaRPr lang="en-CA" dirty="0" smtClean="0"/>
          </a:p>
        </p:txBody>
      </p:sp>
      <p:pic>
        <p:nvPicPr>
          <p:cNvPr id="1026" name="Picture 2" descr="https://upload.wikimedia.org/wikipedia/commons/2/23/Teletype_Model_15_printing_news_re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816" y="2276872"/>
            <a:ext cx="2999656" cy="224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8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End-of-line characters</a:t>
            </a:r>
            <a:endParaRPr lang="en-CA" dirty="0"/>
          </a:p>
        </p:txBody>
      </p:sp>
      <p:sp>
        <p:nvSpPr>
          <p:cNvPr id="3" name="Content Placeholder 2"/>
          <p:cNvSpPr>
            <a:spLocks noGrp="1"/>
          </p:cNvSpPr>
          <p:nvPr>
            <p:ph idx="1"/>
          </p:nvPr>
        </p:nvSpPr>
        <p:spPr/>
        <p:txBody>
          <a:bodyPr/>
          <a:lstStyle/>
          <a:p>
            <a:r>
              <a:rPr lang="en-US" dirty="0" smtClean="0"/>
              <a:t>Computer screens automatically go to the start of the next line</a:t>
            </a:r>
            <a:endParaRPr lang="en-CA" dirty="0" smtClean="0"/>
          </a:p>
          <a:p>
            <a:pPr lvl="1"/>
            <a:r>
              <a:rPr lang="en-CA" dirty="0" smtClean="0"/>
              <a:t>Unix (and now Linux and </a:t>
            </a:r>
            <a:r>
              <a:rPr lang="en-CA" dirty="0" err="1"/>
              <a:t>m</a:t>
            </a:r>
            <a:r>
              <a:rPr lang="en-CA" dirty="0" err="1" smtClean="0"/>
              <a:t>acOS</a:t>
            </a:r>
            <a:r>
              <a:rPr lang="en-CA" dirty="0" smtClean="0"/>
              <a:t>) chose </a:t>
            </a:r>
            <a:r>
              <a:rPr lang="en-CA" cap="small" dirty="0">
                <a:latin typeface="Consolas" panose="020B0609020204030204" pitchFamily="49" charset="0"/>
                <a:cs typeface="Consolas" panose="020B0609020204030204" pitchFamily="49" charset="0"/>
              </a:rPr>
              <a:t>lf</a:t>
            </a:r>
            <a:endParaRPr lang="en-CA" dirty="0" smtClean="0"/>
          </a:p>
          <a:p>
            <a:pPr lvl="1"/>
            <a:r>
              <a:rPr lang="en-CA" dirty="0" smtClean="0"/>
              <a:t>The classic Mac OS chose </a:t>
            </a:r>
            <a:r>
              <a:rPr lang="en-CA" cap="small" dirty="0" err="1">
                <a:latin typeface="Consolas" panose="020B0609020204030204" pitchFamily="49" charset="0"/>
                <a:cs typeface="Consolas" panose="020B0609020204030204" pitchFamily="49" charset="0"/>
              </a:rPr>
              <a:t>cr</a:t>
            </a:r>
            <a:endParaRPr lang="en-CA" dirty="0" smtClean="0"/>
          </a:p>
          <a:p>
            <a:pPr lvl="1"/>
            <a:r>
              <a:rPr lang="en-CA" dirty="0" smtClean="0"/>
              <a:t>Microsoft </a:t>
            </a:r>
            <a:r>
              <a:rPr lang="en-CA" cap="small" dirty="0" smtClean="0"/>
              <a:t>dos</a:t>
            </a:r>
            <a:r>
              <a:rPr lang="en-CA" dirty="0" smtClean="0"/>
              <a:t> kept both: </a:t>
            </a:r>
            <a:r>
              <a:rPr lang="en-CA" cap="small" dirty="0" err="1" smtClean="0">
                <a:latin typeface="Consolas" panose="020B0609020204030204" pitchFamily="49" charset="0"/>
                <a:cs typeface="Consolas" panose="020B0609020204030204" pitchFamily="49" charset="0"/>
              </a:rPr>
              <a:t>crlf</a:t>
            </a:r>
            <a:endParaRPr lang="en-CA" dirty="0" smtClean="0"/>
          </a:p>
          <a:p>
            <a:endParaRPr lang="en-CA" dirty="0"/>
          </a:p>
          <a:p>
            <a:r>
              <a:rPr lang="en-CA" dirty="0" smtClean="0"/>
              <a:t>This causes compatibility and portability issues</a:t>
            </a:r>
            <a:r>
              <a:rPr lang="en-CA" dirty="0" smtClean="0"/>
              <a:t>…</a:t>
            </a:r>
          </a:p>
          <a:p>
            <a:pPr lvl="1"/>
            <a:r>
              <a:rPr lang="en-CA" dirty="0"/>
              <a:t>In C, your code depends on the platform:</a:t>
            </a:r>
          </a:p>
          <a:p>
            <a:pPr marL="457200" lvl="1"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printf</a:t>
            </a:r>
            <a:r>
              <a:rPr lang="en-CA" dirty="0">
                <a:latin typeface="Consolas" panose="020B0609020204030204" pitchFamily="49" charset="0"/>
                <a:cs typeface="Consolas" panose="020B0609020204030204" pitchFamily="49" charset="0"/>
              </a:rPr>
              <a:t>( "Hello world!\n" );   // Unix/Linux/</a:t>
            </a:r>
            <a:r>
              <a:rPr lang="en-CA" dirty="0" err="1">
                <a:latin typeface="Consolas" panose="020B0609020204030204" pitchFamily="49" charset="0"/>
                <a:cs typeface="Consolas" panose="020B0609020204030204" pitchFamily="49" charset="0"/>
              </a:rPr>
              <a:t>macOS</a:t>
            </a:r>
            <a:endParaRPr lang="en-CA" dirty="0">
              <a:latin typeface="Consolas" panose="020B0609020204030204" pitchFamily="49" charset="0"/>
              <a:cs typeface="Consolas" panose="020B0609020204030204" pitchFamily="49" charset="0"/>
            </a:endParaRPr>
          </a:p>
          <a:p>
            <a:pPr marL="0" lvl="1"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printf</a:t>
            </a:r>
            <a:r>
              <a:rPr lang="en-CA" dirty="0">
                <a:latin typeface="Consolas" panose="020B0609020204030204" pitchFamily="49" charset="0"/>
                <a:cs typeface="Consolas" panose="020B0609020204030204" pitchFamily="49" charset="0"/>
              </a:rPr>
              <a:t>( "Hello world!\r" );   // classic Mac OS</a:t>
            </a:r>
          </a:p>
          <a:p>
            <a:pPr marL="0" lvl="1"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printf</a:t>
            </a:r>
            <a:r>
              <a:rPr lang="en-CA" dirty="0">
                <a:latin typeface="Consolas" panose="020B0609020204030204" pitchFamily="49" charset="0"/>
                <a:cs typeface="Consolas" panose="020B0609020204030204" pitchFamily="49" charset="0"/>
              </a:rPr>
              <a:t>( "Hello world!\r\n" ); // Microsoft</a:t>
            </a:r>
          </a:p>
          <a:p>
            <a:endParaRPr lang="en-CA" dirty="0"/>
          </a:p>
          <a:p>
            <a:pPr lvl="1"/>
            <a:r>
              <a:rPr lang="en-CA" dirty="0"/>
              <a:t>In C++, the compiler deals with it:</a:t>
            </a:r>
          </a:p>
          <a:p>
            <a:pPr marL="0" indent="0">
              <a:buNone/>
            </a:pPr>
            <a:r>
              <a:rPr lang="en-CA" dirty="0"/>
              <a:t>	</a:t>
            </a:r>
            <a:r>
              <a:rPr lang="en-CA" dirty="0">
                <a:solidFill>
                  <a:prstClr val="black"/>
                </a:solidFill>
                <a:latin typeface="Consolas" panose="020B0609020204030204" pitchFamily="49" charset="0"/>
                <a:cs typeface="Consolas" panose="020B0609020204030204" pitchFamily="49" charset="0"/>
              </a:rPr>
              <a:t>std::</a:t>
            </a:r>
            <a:r>
              <a:rPr lang="en-CA" dirty="0" err="1">
                <a:solidFill>
                  <a:prstClr val="black"/>
                </a:solidFill>
                <a:latin typeface="Consolas" panose="020B0609020204030204" pitchFamily="49" charset="0"/>
                <a:cs typeface="Consolas" panose="020B0609020204030204" pitchFamily="49" charset="0"/>
              </a:rPr>
              <a:t>cout</a:t>
            </a:r>
            <a:r>
              <a:rPr lang="en-CA" dirty="0">
                <a:solidFill>
                  <a:prstClr val="black"/>
                </a:solidFill>
                <a:latin typeface="Consolas" panose="020B0609020204030204" pitchFamily="49" charset="0"/>
                <a:cs typeface="Consolas" panose="020B0609020204030204" pitchFamily="49" charset="0"/>
              </a:rPr>
              <a:t> &lt;&lt; "Hello world!";</a:t>
            </a:r>
          </a:p>
          <a:p>
            <a:pPr marL="0" indent="0">
              <a:buNone/>
            </a:pPr>
            <a:r>
              <a:rPr lang="en-CA" dirty="0">
                <a:solidFill>
                  <a:prstClr val="black"/>
                </a:solidFill>
                <a:latin typeface="Consolas" panose="020B0609020204030204" pitchFamily="49" charset="0"/>
                <a:cs typeface="Consolas" panose="020B0609020204030204" pitchFamily="49" charset="0"/>
              </a:rPr>
              <a:t>	std::</a:t>
            </a:r>
            <a:r>
              <a:rPr lang="en-CA" dirty="0" err="1">
                <a:solidFill>
                  <a:prstClr val="black"/>
                </a:solidFill>
                <a:latin typeface="Consolas" panose="020B0609020204030204" pitchFamily="49" charset="0"/>
                <a:cs typeface="Consolas" panose="020B0609020204030204" pitchFamily="49" charset="0"/>
              </a:rPr>
              <a:t>cout</a:t>
            </a:r>
            <a:r>
              <a:rPr lang="en-CA" dirty="0">
                <a:solidFill>
                  <a:prstClr val="black"/>
                </a:solidFill>
                <a:latin typeface="Consolas" panose="020B0609020204030204" pitchFamily="49" charset="0"/>
                <a:cs typeface="Consolas" panose="020B0609020204030204" pitchFamily="49" charset="0"/>
              </a:rPr>
              <a:t> &lt;&lt; </a:t>
            </a:r>
            <a:r>
              <a:rPr lang="en-CA" b="1" dirty="0">
                <a:solidFill>
                  <a:srgbClr val="C00000"/>
                </a:solidFill>
                <a:latin typeface="Consolas" panose="020B0609020204030204" pitchFamily="49" charset="0"/>
                <a:cs typeface="Consolas" panose="020B0609020204030204" pitchFamily="49" charset="0"/>
              </a:rPr>
              <a:t>std::</a:t>
            </a:r>
            <a:r>
              <a:rPr lang="en-CA" b="1" dirty="0" err="1">
                <a:solidFill>
                  <a:srgbClr val="C00000"/>
                </a:solidFill>
                <a:latin typeface="Consolas" panose="020B0609020204030204" pitchFamily="49" charset="0"/>
                <a:cs typeface="Consolas" panose="020B0609020204030204" pitchFamily="49" charset="0"/>
              </a:rPr>
              <a:t>endl</a:t>
            </a:r>
            <a:r>
              <a:rPr lang="en-CA" dirty="0">
                <a:solidFill>
                  <a:prstClr val="black"/>
                </a:solidFill>
                <a:latin typeface="Consolas" panose="020B0609020204030204" pitchFamily="49" charset="0"/>
                <a:cs typeface="Consolas" panose="020B0609020204030204" pitchFamily="49" charset="0"/>
              </a:rPr>
              <a:t>;</a:t>
            </a:r>
            <a:endParaRPr lang="en-CA" dirty="0"/>
          </a:p>
          <a:p>
            <a:endParaRPr lang="en-CA" dirty="0" smtClean="0"/>
          </a:p>
        </p:txBody>
      </p:sp>
    </p:spTree>
    <p:extLst>
      <p:ext uri="{BB962C8B-B14F-4D97-AF65-F5344CB8AC3E}">
        <p14:creationId xmlns:p14="http://schemas.microsoft.com/office/powerpoint/2010/main" val="241464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sequence of characters is described as a </a:t>
            </a:r>
            <a:r>
              <a:rPr lang="en-CA" i="1" dirty="0" smtClean="0"/>
              <a:t>string of characters</a:t>
            </a:r>
          </a:p>
          <a:p>
            <a:pPr lvl="1"/>
            <a:r>
              <a:rPr lang="en-CA" dirty="0" smtClean="0"/>
              <a:t>More simply, a </a:t>
            </a:r>
            <a:r>
              <a:rPr lang="en-CA" i="1" dirty="0" smtClean="0"/>
              <a:t>string</a:t>
            </a:r>
            <a:endParaRPr lang="en-CA" dirty="0" smtClean="0"/>
          </a:p>
          <a:p>
            <a:endParaRPr lang="en-CA" dirty="0" smtClean="0"/>
          </a:p>
          <a:p>
            <a:r>
              <a:rPr lang="en-CA" dirty="0" smtClean="0"/>
              <a:t>When we include "Hello world!" directly in our source code, we call this a </a:t>
            </a:r>
            <a:r>
              <a:rPr lang="en-CA" i="1" dirty="0" smtClean="0"/>
              <a:t>string literal</a:t>
            </a:r>
            <a:endParaRPr lang="en-CA" i="1" dirty="0"/>
          </a:p>
          <a:p>
            <a:pPr lvl="1"/>
            <a:r>
              <a:rPr lang="en-CA" dirty="0" smtClean="0"/>
              <a:t>That is literally the string to be used</a:t>
            </a:r>
          </a:p>
          <a:p>
            <a:pPr lvl="1"/>
            <a:endParaRPr lang="en-CA" dirty="0"/>
          </a:p>
          <a:p>
            <a:r>
              <a:rPr lang="en-CA" dirty="0" smtClean="0"/>
              <a:t>A string encompasses all characters after the opening double quote up to the closing double quote, which </a:t>
            </a:r>
            <a:r>
              <a:rPr lang="en-CA" b="1" dirty="0" smtClean="0"/>
              <a:t>must</a:t>
            </a:r>
            <a:r>
              <a:rPr lang="en-CA" dirty="0" smtClean="0"/>
              <a:t> be on the same line</a:t>
            </a:r>
          </a:p>
          <a:p>
            <a:endParaRPr lang="en-CA" dirty="0"/>
          </a:p>
          <a:p>
            <a:r>
              <a:rPr lang="en-CA" dirty="0" smtClean="0"/>
              <a:t>A string with a single character is not a character:</a:t>
            </a:r>
          </a:p>
          <a:p>
            <a:pPr lvl="1"/>
            <a:r>
              <a:rPr lang="en-CA" dirty="0" smtClean="0">
                <a:latin typeface="Consolas" panose="020B0609020204030204" pitchFamily="49" charset="0"/>
                <a:cs typeface="Consolas" panose="020B0609020204030204" pitchFamily="49" charset="0"/>
              </a:rPr>
              <a:t>'a'</a:t>
            </a:r>
            <a:r>
              <a:rPr lang="en-CA" dirty="0" smtClean="0"/>
              <a:t> and </a:t>
            </a:r>
            <a:r>
              <a:rPr lang="en-CA" dirty="0" smtClean="0">
                <a:latin typeface="Consolas" panose="020B0609020204030204" pitchFamily="49" charset="0"/>
                <a:cs typeface="Consolas" panose="020B0609020204030204" pitchFamily="49" charset="0"/>
              </a:rPr>
              <a:t>"a"</a:t>
            </a:r>
            <a:r>
              <a:rPr lang="en-CA" dirty="0" smtClean="0"/>
              <a:t> are different</a:t>
            </a:r>
          </a:p>
          <a:p>
            <a:r>
              <a:rPr lang="en-CA" dirty="0" smtClean="0"/>
              <a:t>A string with no characters is valid: </a:t>
            </a:r>
            <a:r>
              <a:rPr lang="en-CA" dirty="0" smtClean="0">
                <a:latin typeface="Consolas" panose="020B0609020204030204" pitchFamily="49" charset="0"/>
              </a:rPr>
              <a:t>""</a:t>
            </a:r>
          </a:p>
          <a:p>
            <a:pPr lvl="1"/>
            <a:r>
              <a:rPr lang="en-CA" dirty="0" smtClean="0">
                <a:latin typeface="Consolas" panose="020B0609020204030204" pitchFamily="49" charset="0"/>
              </a:rPr>
              <a:t>''</a:t>
            </a:r>
            <a:r>
              <a:rPr lang="en-CA" dirty="0" smtClean="0"/>
              <a:t> is nonsensical: a character must be a character</a:t>
            </a:r>
            <a:r>
              <a:rPr lang="en-CA" dirty="0" smtClean="0"/>
              <a:t>	</a:t>
            </a:r>
            <a:endParaRPr lang="en-CA" dirty="0" smtClean="0"/>
          </a:p>
        </p:txBody>
      </p:sp>
      <p:sp>
        <p:nvSpPr>
          <p:cNvPr id="2" name="Title 1"/>
          <p:cNvSpPr>
            <a:spLocks noGrp="1"/>
          </p:cNvSpPr>
          <p:nvPr>
            <p:ph type="title"/>
          </p:nvPr>
        </p:nvSpPr>
        <p:spPr/>
        <p:txBody>
          <a:bodyPr/>
          <a:lstStyle/>
          <a:p>
            <a:r>
              <a:rPr lang="en-CA" dirty="0" smtClean="0"/>
              <a:t>String literals</a:t>
            </a:r>
            <a:endParaRPr lang="en-CA" dirty="0"/>
          </a:p>
        </p:txBody>
      </p:sp>
    </p:spTree>
    <p:extLst>
      <p:ext uri="{BB962C8B-B14F-4D97-AF65-F5344CB8AC3E}">
        <p14:creationId xmlns:p14="http://schemas.microsoft.com/office/powerpoint/2010/main" val="255910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escape sequence for C++ strings is also the backslash:</a:t>
            </a:r>
          </a:p>
          <a:p>
            <a:pPr marL="0" indent="0">
              <a:buNone/>
            </a:pP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"She said </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Hello world!</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endParaRPr lang="en-CA" dirty="0" smtClean="0">
              <a:solidFill>
                <a:srgbClr val="FF0000"/>
              </a:solidFill>
              <a:latin typeface="Consolas" panose="020B0609020204030204" pitchFamily="49" charset="0"/>
              <a:cs typeface="Consolas" panose="020B0609020204030204" pitchFamily="49" charset="0"/>
            </a:endParaRPr>
          </a:p>
          <a:p>
            <a:endParaRPr lang="en-CA" dirty="0" smtClean="0"/>
          </a:p>
          <a:p>
            <a:endParaRPr lang="en-CA" dirty="0" smtClean="0"/>
          </a:p>
          <a:p>
            <a:pPr marL="0" indent="0">
              <a:buNone/>
            </a:pPr>
            <a:r>
              <a:rPr lang="en-CA" dirty="0">
                <a:latin typeface="Consolas" panose="020B0609020204030204" pitchFamily="49" charset="0"/>
                <a:cs typeface="Consolas" panose="020B0609020204030204" pitchFamily="49" charset="0"/>
              </a:rPr>
              <a:t>	std::cout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"Look in C:</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Users</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dwharder";</a:t>
            </a:r>
            <a:endParaRPr lang="en-CA" dirty="0">
              <a:solidFill>
                <a:srgbClr val="FF0000"/>
              </a:solidFill>
              <a:latin typeface="Consolas" panose="020B0609020204030204" pitchFamily="49" charset="0"/>
              <a:cs typeface="Consolas" panose="020B0609020204030204" pitchFamily="49" charset="0"/>
            </a:endParaRPr>
          </a:p>
          <a:p>
            <a:pPr marL="0" indent="0">
              <a:buNone/>
            </a:pPr>
            <a:endParaRPr lang="en-CA" dirty="0" smtClean="0"/>
          </a:p>
          <a:p>
            <a:pPr lvl="1"/>
            <a:endParaRPr lang="en-CA" dirty="0"/>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a:t>
            </a:r>
            <a:r>
              <a:rPr lang="en-CA" dirty="0" smtClean="0">
                <a:solidFill>
                  <a:schemeClr val="tx1">
                    <a:lumMod val="95000"/>
                    <a:lumOff val="5000"/>
                  </a:schemeClr>
                </a:solidFill>
                <a:latin typeface="Consolas" panose="020B0609020204030204" pitchFamily="49" charset="0"/>
                <a:cs typeface="Consolas" panose="020B0609020204030204" pitchFamily="49" charset="0"/>
              </a:rPr>
              <a:t>"Times: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0.1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23.4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56.789 s</a:t>
            </a:r>
            <a:r>
              <a:rPr lang="en-CA" dirty="0" smtClean="0">
                <a:solidFill>
                  <a:srgbClr val="FF0000"/>
                </a:solidFill>
                <a:latin typeface="Consolas" panose="020B0609020204030204" pitchFamily="49" charset="0"/>
                <a:cs typeface="Consolas" panose="020B0609020204030204" pitchFamily="49" charset="0"/>
              </a:rPr>
              <a:t>\t</a:t>
            </a:r>
            <a:r>
              <a:rPr lang="en-CA" dirty="0" smtClean="0">
                <a:solidFill>
                  <a:schemeClr val="tx1">
                    <a:lumMod val="95000"/>
                    <a:lumOff val="5000"/>
                  </a:schemeClr>
                </a:solidFill>
                <a:latin typeface="Consolas" panose="020B0609020204030204" pitchFamily="49" charset="0"/>
                <a:cs typeface="Consolas" panose="020B0609020204030204" pitchFamily="49" charset="0"/>
              </a:rPr>
              <a:t>0 s";</a:t>
            </a:r>
            <a:endParaRPr lang="en-CA" dirty="0">
              <a:solidFill>
                <a:srgbClr val="FF0000"/>
              </a:solidFill>
              <a:latin typeface="Consolas" panose="020B0609020204030204" pitchFamily="49" charset="0"/>
              <a:cs typeface="Consolas" panose="020B0609020204030204" pitchFamily="49" charset="0"/>
            </a:endParaRPr>
          </a:p>
          <a:p>
            <a:pPr marL="0" indent="0">
              <a:buNone/>
            </a:pPr>
            <a:endParaRPr lang="en-CA" dirty="0" smtClean="0"/>
          </a:p>
          <a:p>
            <a:pPr marL="0" indent="0">
              <a:buNone/>
            </a:pPr>
            <a:r>
              <a:rPr lang="en-CA" dirty="0"/>
              <a:t>	</a:t>
            </a:r>
            <a:r>
              <a:rPr lang="en-CA" dirty="0" smtClean="0"/>
              <a:t>	</a:t>
            </a:r>
          </a:p>
        </p:txBody>
      </p:sp>
      <p:sp>
        <p:nvSpPr>
          <p:cNvPr id="4" name="Rectangle 3"/>
          <p:cNvSpPr/>
          <p:nvPr/>
        </p:nvSpPr>
        <p:spPr>
          <a:xfrm>
            <a:off x="4860032" y="2492896"/>
            <a:ext cx="3097323" cy="369332"/>
          </a:xfrm>
          <a:prstGeom prst="rect">
            <a:avLst/>
          </a:prstGeom>
        </p:spPr>
        <p:txBody>
          <a:bodyPr wrap="none">
            <a:spAutoFit/>
          </a:bodyPr>
          <a:lstStyle/>
          <a:p>
            <a:r>
              <a:rPr lang="en-CA" dirty="0">
                <a:solidFill>
                  <a:srgbClr val="0070C0"/>
                </a:solidFill>
                <a:latin typeface="Consolas" panose="020B0609020204030204" pitchFamily="49" charset="0"/>
                <a:cs typeface="Consolas" panose="020B0609020204030204" pitchFamily="49" charset="0"/>
              </a:rPr>
              <a:t>She said </a:t>
            </a:r>
            <a:r>
              <a:rPr lang="en-CA" dirty="0" smtClean="0">
                <a:solidFill>
                  <a:srgbClr val="0070C0"/>
                </a:solidFill>
                <a:latin typeface="Consolas" panose="020B0609020204030204" pitchFamily="49" charset="0"/>
                <a:cs typeface="Consolas" panose="020B0609020204030204" pitchFamily="49" charset="0"/>
              </a:rPr>
              <a:t>"</a:t>
            </a:r>
            <a:r>
              <a:rPr lang="en-CA" dirty="0">
                <a:solidFill>
                  <a:srgbClr val="0070C0"/>
                </a:solidFill>
                <a:latin typeface="Consolas" panose="020B0609020204030204" pitchFamily="49" charset="0"/>
                <a:cs typeface="Consolas" panose="020B0609020204030204" pitchFamily="49" charset="0"/>
              </a:rPr>
              <a:t>Hello world</a:t>
            </a:r>
            <a:r>
              <a:rPr lang="en-CA" dirty="0" smtClean="0">
                <a:solidFill>
                  <a:srgbClr val="0070C0"/>
                </a:solidFill>
                <a:latin typeface="Consolas" panose="020B0609020204030204" pitchFamily="49" charset="0"/>
                <a:cs typeface="Consolas" panose="020B0609020204030204" pitchFamily="49" charset="0"/>
              </a:rPr>
              <a:t>!"</a:t>
            </a:r>
            <a:endParaRPr lang="en-CA" dirty="0">
              <a:solidFill>
                <a:srgbClr val="0070C0"/>
              </a:solidFill>
            </a:endParaRPr>
          </a:p>
        </p:txBody>
      </p:sp>
      <p:sp>
        <p:nvSpPr>
          <p:cNvPr id="5" name="Rectangle 4"/>
          <p:cNvSpPr/>
          <p:nvPr/>
        </p:nvSpPr>
        <p:spPr>
          <a:xfrm>
            <a:off x="4860032" y="3573016"/>
            <a:ext cx="3350597" cy="369332"/>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Look in C:\Users\dwharder</a:t>
            </a:r>
            <a:endParaRPr lang="en-CA" dirty="0">
              <a:solidFill>
                <a:srgbClr val="0070C0"/>
              </a:solidFill>
            </a:endParaRPr>
          </a:p>
        </p:txBody>
      </p:sp>
      <p:sp>
        <p:nvSpPr>
          <p:cNvPr id="6" name="Rectangle 5"/>
          <p:cNvSpPr/>
          <p:nvPr/>
        </p:nvSpPr>
        <p:spPr>
          <a:xfrm>
            <a:off x="2627784" y="4653136"/>
            <a:ext cx="5630067" cy="1061829"/>
          </a:xfrm>
          <a:prstGeom prst="rect">
            <a:avLst/>
          </a:prstGeom>
        </p:spPr>
        <p:txBody>
          <a:bodyPr wrap="none">
            <a:spAutoFit/>
          </a:bodyPr>
          <a:lstStyle/>
          <a:p>
            <a:r>
              <a:rPr lang="en-CA" dirty="0" smtClean="0">
                <a:solidFill>
                  <a:srgbClr val="0070C0"/>
                </a:solidFill>
                <a:latin typeface="Consolas" panose="020B0609020204030204" pitchFamily="49" charset="0"/>
                <a:cs typeface="Consolas" panose="020B0609020204030204" pitchFamily="49" charset="0"/>
              </a:rPr>
              <a:t>Times:  0.1 s   23.4 s  56.789 s        0 s</a:t>
            </a:r>
          </a:p>
          <a:p>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b="1" dirty="0" smtClean="0">
                <a:solidFill>
                  <a:srgbClr val="7030A0"/>
                </a:solidFill>
                <a:latin typeface="Consolas" panose="020B0609020204030204" pitchFamily="49" charset="0"/>
                <a:cs typeface="Consolas" panose="020B0609020204030204" pitchFamily="49" charset="0"/>
              </a:rPr>
              <a:t>|       |       |       |       |</a:t>
            </a:r>
          </a:p>
          <a:p>
            <a:endParaRPr lang="en-CA" sz="900" b="1" dirty="0">
              <a:solidFill>
                <a:srgbClr val="7030A0"/>
              </a:solidFill>
            </a:endParaRPr>
          </a:p>
          <a:p>
            <a:endParaRPr lang="en-CA" dirty="0" smtClean="0">
              <a:solidFill>
                <a:srgbClr val="0070C0"/>
              </a:solidFill>
              <a:latin typeface="Consolas" panose="020B0609020204030204" pitchFamily="49" charset="0"/>
              <a:cs typeface="Consolas" panose="020B0609020204030204" pitchFamily="49" charset="0"/>
            </a:endParaRPr>
          </a:p>
        </p:txBody>
      </p:sp>
      <p:sp>
        <p:nvSpPr>
          <p:cNvPr id="7" name="TextBox 6"/>
          <p:cNvSpPr txBox="1"/>
          <p:nvPr/>
        </p:nvSpPr>
        <p:spPr>
          <a:xfrm>
            <a:off x="5178880" y="5291916"/>
            <a:ext cx="1165704" cy="369332"/>
          </a:xfrm>
          <a:prstGeom prst="rect">
            <a:avLst/>
          </a:prstGeom>
          <a:noFill/>
        </p:spPr>
        <p:txBody>
          <a:bodyPr wrap="none" rtlCol="0">
            <a:spAutoFit/>
          </a:bodyPr>
          <a:lstStyle/>
          <a:p>
            <a:r>
              <a:rPr lang="en-US" dirty="0" smtClean="0">
                <a:solidFill>
                  <a:srgbClr val="7030A0"/>
                </a:solidFill>
                <a:latin typeface="Georgia" panose="02040502050405020303" pitchFamily="18" charset="0"/>
              </a:rPr>
              <a:t>Tab stops</a:t>
            </a:r>
            <a:endParaRPr lang="en-CA" dirty="0">
              <a:solidFill>
                <a:srgbClr val="7030A0"/>
              </a:solidFill>
              <a:latin typeface="Georgia" panose="02040502050405020303" pitchFamily="18" charset="0"/>
            </a:endParaRPr>
          </a:p>
        </p:txBody>
      </p:sp>
    </p:spTree>
    <p:extLst>
      <p:ext uri="{BB962C8B-B14F-4D97-AF65-F5344CB8AC3E}">
        <p14:creationId xmlns:p14="http://schemas.microsoft.com/office/powerpoint/2010/main" val="3405325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The escape sequence is only for encoding</a:t>
            </a:r>
          </a:p>
          <a:p>
            <a:pPr lvl="1"/>
            <a:r>
              <a:rPr lang="en-CA" dirty="0" smtClean="0"/>
              <a:t>Internally, </a:t>
            </a:r>
            <a:r>
              <a:rPr lang="en-CA" dirty="0">
                <a:solidFill>
                  <a:schemeClr val="tx1">
                    <a:lumMod val="95000"/>
                    <a:lumOff val="5000"/>
                  </a:schemeClr>
                </a:solidFill>
                <a:latin typeface="Consolas" panose="020B0609020204030204" pitchFamily="49" charset="0"/>
                <a:cs typeface="Consolas" panose="020B0609020204030204" pitchFamily="49" charset="0"/>
              </a:rPr>
              <a:t>"She said </a:t>
            </a:r>
            <a:r>
              <a:rPr lang="en-CA" dirty="0">
                <a:solidFill>
                  <a:srgbClr val="FF0000"/>
                </a:solidFill>
                <a:latin typeface="Consolas" panose="020B0609020204030204" pitchFamily="49" charset="0"/>
                <a:cs typeface="Consolas" panose="020B0609020204030204" pitchFamily="49" charset="0"/>
              </a:rPr>
              <a:t>\"</a:t>
            </a:r>
            <a:r>
              <a:rPr lang="en-CA" dirty="0">
                <a:solidFill>
                  <a:schemeClr val="tx1">
                    <a:lumMod val="95000"/>
                    <a:lumOff val="5000"/>
                  </a:schemeClr>
                </a:solidFill>
                <a:latin typeface="Consolas" panose="020B0609020204030204" pitchFamily="49" charset="0"/>
                <a:cs typeface="Consolas" panose="020B0609020204030204" pitchFamily="49" charset="0"/>
              </a:rPr>
              <a:t>Hello world</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latin typeface="Consolas" panose="020B0609020204030204" pitchFamily="49" charset="0"/>
                <a:cs typeface="Consolas" panose="020B0609020204030204" pitchFamily="49" charset="0"/>
              </a:rPr>
              <a:t>"</a:t>
            </a:r>
            <a:r>
              <a:rPr lang="en-CA" dirty="0" smtClean="0">
                <a:solidFill>
                  <a:schemeClr val="tx1">
                    <a:lumMod val="95000"/>
                    <a:lumOff val="5000"/>
                  </a:schemeClr>
                </a:solidFill>
                <a:cs typeface="Consolas" panose="020B0609020204030204" pitchFamily="49" charset="0"/>
              </a:rPr>
              <a:t> is stored as 23 characters</a:t>
            </a:r>
            <a:endParaRPr lang="en-CA" dirty="0" smtClean="0"/>
          </a:p>
          <a:p>
            <a:endParaRPr lang="en-CA" dirty="0"/>
          </a:p>
          <a:p>
            <a:r>
              <a:rPr lang="en-CA" dirty="0" smtClean="0"/>
              <a:t>Escape sequences are common in computer programming</a:t>
            </a:r>
            <a:r>
              <a:rPr lang="en-CA" dirty="0" smtClean="0"/>
              <a:t>:</a:t>
            </a:r>
          </a:p>
          <a:p>
            <a:pPr lvl="1"/>
            <a:r>
              <a:rPr lang="en-CA" dirty="0" smtClean="0"/>
              <a:t>The </a:t>
            </a:r>
            <a:r>
              <a:rPr lang="en-CA" dirty="0" smtClean="0"/>
              <a:t>Extended </a:t>
            </a:r>
            <a:r>
              <a:rPr lang="en-CA" dirty="0"/>
              <a:t>Markup Language </a:t>
            </a:r>
            <a:r>
              <a:rPr lang="en-CA" dirty="0" smtClean="0"/>
              <a:t>(</a:t>
            </a:r>
            <a:r>
              <a:rPr lang="en-CA" cap="small" dirty="0" smtClean="0"/>
              <a:t>xml</a:t>
            </a:r>
            <a:r>
              <a:rPr lang="en-CA" dirty="0" smtClean="0"/>
              <a:t>), </a:t>
            </a:r>
            <a:r>
              <a:rPr lang="en-CA" i="1" dirty="0" smtClean="0"/>
              <a:t>tags</a:t>
            </a:r>
            <a:r>
              <a:rPr lang="en-CA" dirty="0" smtClean="0"/>
              <a:t> use </a:t>
            </a:r>
            <a:r>
              <a:rPr lang="en-CA" dirty="0" smtClean="0">
                <a:latin typeface="Consolas" panose="020B0609020204030204" pitchFamily="49" charset="0"/>
              </a:rPr>
              <a:t>&lt;</a:t>
            </a:r>
            <a:r>
              <a:rPr lang="en-CA" dirty="0" smtClean="0"/>
              <a:t> and </a:t>
            </a:r>
            <a:r>
              <a:rPr lang="en-CA" dirty="0" smtClean="0">
                <a:latin typeface="Consolas" panose="020B0609020204030204" pitchFamily="49" charset="0"/>
              </a:rPr>
              <a:t>&gt;</a:t>
            </a:r>
          </a:p>
          <a:p>
            <a:pPr marL="457200" lvl="1" indent="0">
              <a:buNone/>
            </a:pPr>
            <a:r>
              <a:rPr lang="en-US" dirty="0" smtClean="0"/>
              <a:t>	</a:t>
            </a:r>
            <a:r>
              <a:rPr lang="en-US" dirty="0" smtClean="0">
                <a:latin typeface="Consolas" panose="020B0609020204030204" pitchFamily="49" charset="0"/>
              </a:rPr>
              <a:t>&lt;p&gt;Hello world!&lt;/p&gt;</a:t>
            </a:r>
            <a:endParaRPr lang="en-CA" dirty="0">
              <a:latin typeface="Consolas" panose="020B0609020204030204" pitchFamily="49" charset="0"/>
            </a:endParaRPr>
          </a:p>
          <a:p>
            <a:pPr lvl="1"/>
            <a:r>
              <a:rPr lang="en-CA" dirty="0" smtClean="0"/>
              <a:t>How do you print </a:t>
            </a:r>
            <a:r>
              <a:rPr lang="en-CA" dirty="0" smtClean="0">
                <a:latin typeface="Consolas" panose="020B0609020204030204" pitchFamily="49" charset="0"/>
              </a:rPr>
              <a:t>&lt;</a:t>
            </a:r>
            <a:r>
              <a:rPr lang="en-CA" dirty="0" smtClean="0"/>
              <a:t> or </a:t>
            </a:r>
            <a:r>
              <a:rPr lang="en-CA" dirty="0" smtClean="0">
                <a:latin typeface="Consolas" panose="020B0609020204030204" pitchFamily="49" charset="0"/>
              </a:rPr>
              <a:t>&gt;</a:t>
            </a:r>
            <a:r>
              <a:rPr lang="en-CA" dirty="0" smtClean="0"/>
              <a:t> or non-</a:t>
            </a:r>
            <a:r>
              <a:rPr lang="en-CA" dirty="0" err="1" smtClean="0"/>
              <a:t>ascii</a:t>
            </a:r>
            <a:r>
              <a:rPr lang="en-CA" dirty="0" smtClean="0"/>
              <a:t> characters?</a:t>
            </a:r>
          </a:p>
          <a:p>
            <a:pPr lvl="1"/>
            <a:r>
              <a:rPr lang="en-CA" cap="small" dirty="0" smtClean="0"/>
              <a:t>xml</a:t>
            </a:r>
            <a:r>
              <a:rPr lang="en-CA" dirty="0" smtClean="0"/>
              <a:t> uses</a:t>
            </a:r>
            <a:r>
              <a:rPr lang="en-CA" dirty="0" smtClean="0"/>
              <a:t> </a:t>
            </a:r>
            <a:r>
              <a:rPr lang="en-CA" dirty="0" smtClean="0">
                <a:latin typeface="Consolas" panose="020B0609020204030204" pitchFamily="49" charset="0"/>
                <a:cs typeface="Consolas" panose="020B0609020204030204" pitchFamily="49" charset="0"/>
              </a:rPr>
              <a:t>&amp;</a:t>
            </a:r>
            <a:r>
              <a:rPr lang="en-CA" dirty="0" smtClean="0"/>
              <a:t> followed by </a:t>
            </a:r>
            <a:r>
              <a:rPr lang="en-CA" dirty="0" smtClean="0">
                <a:latin typeface="Consolas" panose="020B0609020204030204" pitchFamily="49" charset="0"/>
                <a:cs typeface="Consolas" panose="020B0609020204030204" pitchFamily="49" charset="0"/>
              </a:rPr>
              <a:t>;</a:t>
            </a:r>
          </a:p>
          <a:p>
            <a:pPr lvl="2"/>
            <a:r>
              <a:rPr lang="en-CA" dirty="0" smtClean="0">
                <a:latin typeface="Consolas" panose="020B0609020204030204" pitchFamily="49" charset="0"/>
                <a:cs typeface="Consolas" panose="020B0609020204030204" pitchFamily="49" charset="0"/>
              </a:rPr>
              <a:t>&amp;</a:t>
            </a:r>
            <a:r>
              <a:rPr lang="en-CA" dirty="0" err="1" smtClean="0">
                <a:latin typeface="Consolas" panose="020B0609020204030204" pitchFamily="49" charset="0"/>
                <a:cs typeface="Consolas" panose="020B0609020204030204" pitchFamily="49" charset="0"/>
              </a:rPr>
              <a:t>gt</a:t>
            </a:r>
            <a:r>
              <a:rPr lang="en-CA" dirty="0" smtClean="0">
                <a:latin typeface="Consolas" panose="020B0609020204030204" pitchFamily="49" charset="0"/>
                <a:cs typeface="Consolas" panose="020B0609020204030204" pitchFamily="49" charset="0"/>
              </a:rPr>
              <a:t>;</a:t>
            </a:r>
            <a:r>
              <a:rPr lang="en-CA" dirty="0"/>
              <a:t> </a:t>
            </a:r>
            <a:r>
              <a:rPr lang="en-CA" dirty="0" smtClean="0"/>
              <a:t>codes the greater-than symbol</a:t>
            </a:r>
            <a:r>
              <a:rPr lang="en-CA" dirty="0"/>
              <a:t> </a:t>
            </a:r>
            <a:r>
              <a:rPr lang="en-CA" dirty="0" smtClean="0">
                <a:cs typeface="Consolas" panose="020B0609020204030204" pitchFamily="49" charset="0"/>
              </a:rPr>
              <a:t>(</a:t>
            </a:r>
            <a:r>
              <a:rPr lang="en-CA" dirty="0" smtClean="0">
                <a:latin typeface="Consolas" panose="020B0609020204030204" pitchFamily="49" charset="0"/>
                <a:cs typeface="Consolas" panose="020B0609020204030204" pitchFamily="49" charset="0"/>
              </a:rPr>
              <a:t>&gt;</a:t>
            </a:r>
            <a:r>
              <a:rPr lang="en-CA" dirty="0" smtClean="0">
                <a:cs typeface="Consolas" panose="020B0609020204030204" pitchFamily="49" charset="0"/>
              </a:rPr>
              <a:t>)</a:t>
            </a:r>
            <a:endParaRPr lang="en-CA" dirty="0" smtClean="0"/>
          </a:p>
          <a:p>
            <a:pPr lvl="2"/>
            <a:r>
              <a:rPr lang="en-CA" dirty="0" smtClean="0">
                <a:latin typeface="Consolas" panose="020B0609020204030204" pitchFamily="49" charset="0"/>
                <a:cs typeface="Consolas" panose="020B0609020204030204" pitchFamily="49" charset="0"/>
              </a:rPr>
              <a:t>&amp;</a:t>
            </a:r>
            <a:r>
              <a:rPr lang="en-CA" dirty="0" err="1" smtClean="0">
                <a:latin typeface="Consolas" panose="020B0609020204030204" pitchFamily="49" charset="0"/>
                <a:cs typeface="Consolas" panose="020B0609020204030204" pitchFamily="49" charset="0"/>
              </a:rPr>
              <a:t>infin</a:t>
            </a:r>
            <a:r>
              <a:rPr lang="en-CA" dirty="0" smtClean="0">
                <a:latin typeface="Consolas" panose="020B0609020204030204" pitchFamily="49" charset="0"/>
                <a:cs typeface="Consolas" panose="020B0609020204030204" pitchFamily="49" charset="0"/>
              </a:rPr>
              <a:t>;</a:t>
            </a:r>
            <a:r>
              <a:rPr lang="en-CA" dirty="0" smtClean="0"/>
              <a:t> </a:t>
            </a:r>
            <a:r>
              <a:rPr lang="en-CA" dirty="0"/>
              <a:t>codes </a:t>
            </a:r>
            <a:r>
              <a:rPr lang="en-CA" dirty="0" smtClean="0"/>
              <a:t>the infinity symbol </a:t>
            </a:r>
            <a:r>
              <a:rPr lang="en-CA" dirty="0" smtClean="0">
                <a:cs typeface="Consolas" panose="020B0609020204030204" pitchFamily="49" charset="0"/>
              </a:rPr>
              <a:t>(</a:t>
            </a:r>
            <a:r>
              <a:rPr lang="en-CA" dirty="0"/>
              <a:t>∞</a:t>
            </a:r>
            <a:r>
              <a:rPr lang="en-CA" dirty="0" smtClean="0">
                <a:cs typeface="Consolas" panose="020B0609020204030204" pitchFamily="49" charset="0"/>
              </a:rPr>
              <a:t>)</a:t>
            </a:r>
            <a:endParaRPr lang="en-CA" dirty="0"/>
          </a:p>
          <a:p>
            <a:pPr lvl="2"/>
            <a:r>
              <a:rPr lang="en-CA" dirty="0" smtClean="0">
                <a:latin typeface="Consolas" panose="020B0609020204030204" pitchFamily="49" charset="0"/>
                <a:cs typeface="Consolas" panose="020B0609020204030204" pitchFamily="49" charset="0"/>
              </a:rPr>
              <a:t>&amp;</a:t>
            </a:r>
            <a:r>
              <a:rPr lang="en-CA" dirty="0">
                <a:latin typeface="Consolas" panose="020B0609020204030204" pitchFamily="49" charset="0"/>
                <a:cs typeface="Consolas" panose="020B0609020204030204" pitchFamily="49" charset="0"/>
              </a:rPr>
              <a:t>amp</a:t>
            </a:r>
            <a:r>
              <a:rPr lang="en-CA" dirty="0" smtClean="0">
                <a:latin typeface="Consolas" panose="020B0609020204030204" pitchFamily="49" charset="0"/>
                <a:cs typeface="Consolas" panose="020B0609020204030204" pitchFamily="49" charset="0"/>
              </a:rPr>
              <a:t>;</a:t>
            </a:r>
            <a:r>
              <a:rPr lang="en-CA" dirty="0"/>
              <a:t> </a:t>
            </a:r>
            <a:r>
              <a:rPr lang="en-CA" dirty="0" smtClean="0"/>
              <a:t>codes the ampersand </a:t>
            </a:r>
            <a:r>
              <a:rPr lang="en-CA" dirty="0" smtClean="0">
                <a:cs typeface="Consolas" panose="020B0609020204030204" pitchFamily="49" charset="0"/>
              </a:rPr>
              <a:t>(</a:t>
            </a:r>
            <a:r>
              <a:rPr lang="en-CA" dirty="0" smtClean="0">
                <a:latin typeface="Consolas" panose="020B0609020204030204" pitchFamily="49" charset="0"/>
                <a:cs typeface="Consolas" panose="020B0609020204030204" pitchFamily="49" charset="0"/>
              </a:rPr>
              <a:t>&amp;</a:t>
            </a:r>
            <a:r>
              <a:rPr lang="en-CA" dirty="0" smtClean="0">
                <a:cs typeface="Consolas" panose="020B0609020204030204" pitchFamily="49" charset="0"/>
              </a:rPr>
              <a:t>)</a:t>
            </a:r>
            <a:endParaRPr lang="en-CA" dirty="0"/>
          </a:p>
          <a:p>
            <a:pPr marL="457200" lvl="1" indent="0">
              <a:buNone/>
            </a:pPr>
            <a:endParaRPr lang="en-CA" dirty="0"/>
          </a:p>
          <a:p>
            <a:pPr marL="0" indent="0">
              <a:buNone/>
            </a:pPr>
            <a:r>
              <a:rPr lang="en-CA" dirty="0"/>
              <a:t>	</a:t>
            </a:r>
            <a:r>
              <a:rPr lang="en-CA" dirty="0" smtClean="0"/>
              <a:t>	</a:t>
            </a:r>
          </a:p>
        </p:txBody>
      </p:sp>
    </p:spTree>
    <p:extLst>
      <p:ext uri="{BB962C8B-B14F-4D97-AF65-F5344CB8AC3E}">
        <p14:creationId xmlns:p14="http://schemas.microsoft.com/office/powerpoint/2010/main" val="178085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literals</a:t>
            </a:r>
            <a:endParaRPr lang="en-CA" dirty="0"/>
          </a:p>
        </p:txBody>
      </p:sp>
      <p:sp>
        <p:nvSpPr>
          <p:cNvPr id="3" name="Content Placeholder 2"/>
          <p:cNvSpPr>
            <a:spLocks noGrp="1"/>
          </p:cNvSpPr>
          <p:nvPr>
            <p:ph idx="1"/>
          </p:nvPr>
        </p:nvSpPr>
        <p:spPr>
          <a:xfrm>
            <a:off x="457200" y="1614714"/>
            <a:ext cx="8229600" cy="4525963"/>
          </a:xfrm>
        </p:spPr>
        <p:txBody>
          <a:bodyPr>
            <a:normAutofit lnSpcReduction="10000"/>
          </a:bodyPr>
          <a:lstStyle/>
          <a:p>
            <a:pPr lvl="0"/>
            <a:r>
              <a:rPr lang="en-CA" dirty="0" smtClean="0">
                <a:solidFill>
                  <a:prstClr val="black"/>
                </a:solidFill>
              </a:rPr>
              <a:t>We cannot store real numbers to arbitrary precision</a:t>
            </a:r>
          </a:p>
          <a:p>
            <a:pPr lvl="1"/>
            <a:r>
              <a:rPr lang="en-CA" i="1" dirty="0" smtClean="0">
                <a:solidFill>
                  <a:prstClr val="black"/>
                </a:solidFill>
                <a:latin typeface="Symbol" panose="05050102010706020507" pitchFamily="18" charset="2"/>
              </a:rPr>
              <a:t>p</a:t>
            </a:r>
            <a:r>
              <a:rPr lang="en-CA" dirty="0" smtClean="0">
                <a:solidFill>
                  <a:prstClr val="black"/>
                </a:solidFill>
              </a:rPr>
              <a:t> to 769 digits of precision:</a:t>
            </a:r>
          </a:p>
          <a:p>
            <a:pPr marL="0" lvl="0" indent="0" algn="ctr">
              <a:buNone/>
            </a:pPr>
            <a:r>
              <a:rPr lang="en-CA" dirty="0" smtClean="0">
                <a:solidFill>
                  <a:prstClr val="black"/>
                </a:solidFill>
                <a:latin typeface="Times New Roman" panose="02020603050405020304" pitchFamily="18" charset="0"/>
                <a:cs typeface="Times New Roman" panose="02020603050405020304" pitchFamily="18" charset="0"/>
              </a:rPr>
              <a:t>3.1415926535897932384626433832795028841971693993751058209749445</a:t>
            </a:r>
            <a:r>
              <a:rPr lang="en-CA" sz="1900" dirty="0" smtClean="0">
                <a:solidFill>
                  <a:prstClr val="black"/>
                </a:solidFill>
                <a:latin typeface="Times New Roman" panose="02020603050405020304" pitchFamily="18" charset="0"/>
                <a:cs typeface="Times New Roman" panose="02020603050405020304" pitchFamily="18" charset="0"/>
              </a:rPr>
              <a:t>923078164062862089986280348253421170679821480865132823066470938446</a:t>
            </a:r>
            <a:r>
              <a:rPr lang="en-CA" sz="1800" dirty="0" smtClean="0">
                <a:solidFill>
                  <a:prstClr val="black"/>
                </a:solidFill>
                <a:latin typeface="Times New Roman" panose="02020603050405020304" pitchFamily="18" charset="0"/>
                <a:cs typeface="Times New Roman" panose="02020603050405020304" pitchFamily="18" charset="0"/>
              </a:rPr>
              <a:t>0955058223172535940812848111745028410270193852110555964462294895493038</a:t>
            </a:r>
            <a:r>
              <a:rPr lang="en-CA" sz="1700" dirty="0" smtClean="0">
                <a:solidFill>
                  <a:prstClr val="black"/>
                </a:solidFill>
                <a:latin typeface="Times New Roman" panose="02020603050405020304" pitchFamily="18" charset="0"/>
                <a:cs typeface="Times New Roman" panose="02020603050405020304" pitchFamily="18" charset="0"/>
              </a:rPr>
              <a:t>19644288109756659334461284756482337867831652712019091456485669234603486104</a:t>
            </a:r>
            <a:r>
              <a:rPr lang="en-CA" sz="1600" dirty="0" smtClean="0">
                <a:solidFill>
                  <a:prstClr val="black"/>
                </a:solidFill>
                <a:latin typeface="Times New Roman" panose="02020603050405020304" pitchFamily="18" charset="0"/>
                <a:cs typeface="Times New Roman" panose="02020603050405020304" pitchFamily="18" charset="0"/>
              </a:rPr>
              <a:t>5432664821339360726024914127372458700660631558817488152092096282925409171536436</a:t>
            </a:r>
            <a:r>
              <a:rPr lang="en-CA" sz="1500" dirty="0" smtClean="0">
                <a:solidFill>
                  <a:prstClr val="black"/>
                </a:solidFill>
                <a:latin typeface="Times New Roman" panose="02020603050405020304" pitchFamily="18" charset="0"/>
                <a:cs typeface="Times New Roman" panose="02020603050405020304" pitchFamily="18" charset="0"/>
              </a:rPr>
              <a:t>7892590360011330530548820466521384146951941511609433057270365759591953092186117381932611793105118548074462379962749567351885752724891227938183011949129833673362440656643086021394946395224737190702179860943702770539217176293176752384674818467669405132000568127145263560827785771342757789609173637178721468440901224953430146549585371050792279689258923542019956112129021960864034418159813629774771309960518707211349999998···</a:t>
            </a:r>
          </a:p>
          <a:p>
            <a:endParaRPr lang="en-CA" dirty="0" smtClean="0">
              <a:solidFill>
                <a:prstClr val="black"/>
              </a:solidFill>
            </a:endParaRPr>
          </a:p>
          <a:p>
            <a:r>
              <a:rPr lang="en-CA" dirty="0" smtClean="0">
                <a:solidFill>
                  <a:prstClr val="black"/>
                </a:solidFill>
              </a:rPr>
              <a:t>We can only store a finite number of digits of precision relative to a decimal point</a:t>
            </a:r>
          </a:p>
          <a:p>
            <a:pPr lvl="1"/>
            <a:r>
              <a:rPr lang="en-CA" dirty="0" smtClean="0">
                <a:solidFill>
                  <a:prstClr val="black"/>
                </a:solidFill>
              </a:rPr>
              <a:t>We call such representations </a:t>
            </a:r>
            <a:r>
              <a:rPr lang="en-CA" i="1" dirty="0" smtClean="0">
                <a:solidFill>
                  <a:prstClr val="black"/>
                </a:solidFill>
              </a:rPr>
              <a:t>floating-point</a:t>
            </a:r>
            <a:endParaRPr lang="en-CA" dirty="0">
              <a:solidFill>
                <a:prstClr val="black"/>
              </a:solidFill>
            </a:endParaRPr>
          </a:p>
          <a:p>
            <a:pPr marL="0" lvl="0" indent="0">
              <a:buNone/>
            </a:pPr>
            <a:endParaRPr lang="en-CA" dirty="0" smtClean="0">
              <a:solidFill>
                <a:prstClr val="black"/>
              </a:solidFill>
              <a:latin typeface="Times New Roman" panose="02020603050405020304" pitchFamily="18" charset="0"/>
              <a:cs typeface="Times New Roman" panose="02020603050405020304" pitchFamily="18" charset="0"/>
            </a:endParaRPr>
          </a:p>
          <a:p>
            <a:pPr marL="0" lvl="0" indent="0">
              <a:buNone/>
            </a:pPr>
            <a:endParaRPr lang="en-CA" sz="1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879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Floating-point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Any sequence of decimal digits that has a decimal point (period) somewhere is considered a floating-point literal</a:t>
            </a:r>
            <a:endParaRPr lang="en-CA" dirty="0">
              <a:solidFill>
                <a:prstClr val="black"/>
              </a:solidFill>
            </a:endParaRPr>
          </a:p>
          <a:p>
            <a:pPr marL="685800" lvl="1"/>
            <a:r>
              <a:rPr lang="pt-BR" dirty="0" smtClean="0">
                <a:cs typeface="Consolas" panose="020B0609020204030204" pitchFamily="49" charset="0"/>
              </a:rPr>
              <a:t>Can be prefixed by either a </a:t>
            </a:r>
            <a:r>
              <a:rPr lang="pt-BR" dirty="0" smtClean="0">
                <a:latin typeface="Consolas" panose="020B0609020204030204" pitchFamily="49" charset="0"/>
                <a:cs typeface="Consolas" panose="020B0609020204030204" pitchFamily="49" charset="0"/>
              </a:rPr>
              <a:t>+</a:t>
            </a:r>
            <a:r>
              <a:rPr lang="pt-BR" dirty="0" smtClean="0">
                <a:cs typeface="Consolas" panose="020B0609020204030204" pitchFamily="49" charset="0"/>
              </a:rPr>
              <a:t> or </a:t>
            </a:r>
            <a:r>
              <a:rPr lang="pt-BR" dirty="0" smtClean="0">
                <a:latin typeface="Consolas" panose="020B0609020204030204" pitchFamily="49" charset="0"/>
                <a:cs typeface="Consolas" panose="020B0609020204030204" pitchFamily="49" charset="0"/>
              </a:rPr>
              <a:t>-</a:t>
            </a:r>
          </a:p>
          <a:p>
            <a:pPr marL="400050" lvl="1" indent="0">
              <a:buNone/>
            </a:pPr>
            <a:r>
              <a:rPr lang="pt-BR" dirty="0" smtClean="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-0.42</a:t>
            </a:r>
            <a:r>
              <a:rPr lang="pt-BR" dirty="0" smtClean="0">
                <a:latin typeface="Consolas" panose="020B0609020204030204" pitchFamily="49" charset="0"/>
                <a:cs typeface="Consolas" panose="020B0609020204030204" pitchFamily="49" charset="0"/>
              </a:rPr>
              <a:t>	      4.2	     +</a:t>
            </a:r>
            <a:r>
              <a:rPr lang="pt-BR" dirty="0" smtClean="0">
                <a:latin typeface="Consolas" panose="020B0609020204030204" pitchFamily="49" charset="0"/>
                <a:cs typeface="Consolas" panose="020B0609020204030204" pitchFamily="49" charset="0"/>
              </a:rPr>
              <a:t>42.0</a:t>
            </a:r>
            <a:endParaRPr lang="pt-BR" dirty="0" smtClean="0">
              <a:latin typeface="Consolas" panose="020B0609020204030204" pitchFamily="49" charset="0"/>
              <a:cs typeface="Consolas" panose="020B0609020204030204" pitchFamily="49" charset="0"/>
            </a:endParaRP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+0.1023</a:t>
            </a:r>
            <a:r>
              <a:rPr lang="pt-BR" dirty="0" smtClean="0">
                <a:latin typeface="Consolas" panose="020B0609020204030204" pitchFamily="49" charset="0"/>
                <a:cs typeface="Consolas" panose="020B0609020204030204" pitchFamily="49" charset="0"/>
              </a:rPr>
              <a:t>	    -10.23	    </a:t>
            </a:r>
            <a:r>
              <a:rPr lang="pt-BR" dirty="0" smtClean="0">
                <a:latin typeface="Consolas" panose="020B0609020204030204" pitchFamily="49" charset="0"/>
                <a:cs typeface="Consolas" panose="020B0609020204030204" pitchFamily="49" charset="0"/>
              </a:rPr>
              <a:t>1023.0</a:t>
            </a:r>
            <a:endParaRPr lang="pt-BR" dirty="0" smtClean="0">
              <a:latin typeface="Consolas" panose="020B0609020204030204" pitchFamily="49" charset="0"/>
              <a:cs typeface="Consolas" panose="020B0609020204030204" pitchFamily="49" charset="0"/>
            </a:endParaRP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0.1048576</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+1048.576</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a:t>
            </a:r>
            <a:r>
              <a:rPr lang="pt-BR" dirty="0" smtClean="0">
                <a:latin typeface="Consolas" panose="020B0609020204030204" pitchFamily="49" charset="0"/>
                <a:cs typeface="Consolas" panose="020B0609020204030204" pitchFamily="49" charset="0"/>
              </a:rPr>
              <a:t>1048576.0</a:t>
            </a:r>
            <a:endParaRPr lang="pt-BR" dirty="0" smtClean="0">
              <a:latin typeface="Consolas" panose="020B0609020204030204" pitchFamily="49" charset="0"/>
              <a:cs typeface="Consolas" panose="020B0609020204030204" pitchFamily="49" charset="0"/>
            </a:endParaRPr>
          </a:p>
          <a:p>
            <a:pPr marL="685800" lvl="1"/>
            <a:endParaRPr lang="pt-BR" dirty="0" smtClean="0">
              <a:cs typeface="Consolas" panose="020B0609020204030204" pitchFamily="49" charset="0"/>
            </a:endParaRPr>
          </a:p>
          <a:p>
            <a:pPr marL="685800" lvl="1"/>
            <a:r>
              <a:rPr lang="pt-BR" dirty="0" smtClean="0">
                <a:cs typeface="Consolas" panose="020B0609020204030204" pitchFamily="49" charset="0"/>
              </a:rPr>
              <a:t>Other representations are possible—we will discuss these later</a:t>
            </a:r>
          </a:p>
        </p:txBody>
      </p:sp>
    </p:spTree>
    <p:extLst>
      <p:ext uri="{BB962C8B-B14F-4D97-AF65-F5344CB8AC3E}">
        <p14:creationId xmlns:p14="http://schemas.microsoft.com/office/powerpoint/2010/main" val="76603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Floating-point literals</a:t>
            </a:r>
          </a:p>
        </p:txBody>
      </p:sp>
      <p:sp>
        <p:nvSpPr>
          <p:cNvPr id="3" name="Content Placeholder 2"/>
          <p:cNvSpPr>
            <a:spLocks noGrp="1"/>
          </p:cNvSpPr>
          <p:nvPr>
            <p:ph idx="1"/>
          </p:nvPr>
        </p:nvSpPr>
        <p:spPr/>
        <p:txBody>
          <a:bodyPr>
            <a:normAutofit lnSpcReduction="10000"/>
          </a:bodyPr>
          <a:lstStyle/>
          <a:p>
            <a:pPr lvl="0"/>
            <a:r>
              <a:rPr lang="en-CA" dirty="0" smtClean="0">
                <a:solidFill>
                  <a:prstClr val="black"/>
                </a:solidFill>
              </a:rPr>
              <a:t>Printing floating-point numbers is different printing other literals:</a:t>
            </a:r>
            <a:endParaRPr lang="en-CA" dirty="0">
              <a:solidFill>
                <a:prstClr val="black"/>
              </a:solidFill>
            </a:endParaRP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include &lt;iostream&gt;</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int </a:t>
            </a:r>
            <a:r>
              <a:rPr lang="en-CA" sz="1400" dirty="0">
                <a:latin typeface="Consolas" panose="020B0609020204030204" pitchFamily="49" charset="0"/>
                <a:cs typeface="Consolas" panose="020B0609020204030204" pitchFamily="49" charset="0"/>
              </a:rPr>
              <a:t>main();</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int </a:t>
            </a:r>
            <a:r>
              <a:rPr lang="en-CA" sz="1400" dirty="0">
                <a:latin typeface="Consolas" panose="020B0609020204030204" pitchFamily="49" charset="0"/>
                <a:cs typeface="Consolas" panose="020B0609020204030204" pitchFamily="49" charset="0"/>
              </a:rPr>
              <a:t>main() {</a:t>
            </a: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std::cout &lt;&lt; </a:t>
            </a:r>
            <a:r>
              <a:rPr lang="en-CA" sz="1400" dirty="0" smtClean="0">
                <a:solidFill>
                  <a:srgbClr val="FF0000"/>
                </a:solidFill>
                <a:latin typeface="Consolas" panose="020B0609020204030204" pitchFamily="49" charset="0"/>
                <a:cs typeface="Consolas" panose="020B0609020204030204" pitchFamily="49" charset="0"/>
              </a:rPr>
              <a:t>"Some floats: "</a:t>
            </a:r>
            <a:r>
              <a:rPr lang="en-CA" sz="1400" dirty="0">
                <a:latin typeface="Consolas" panose="020B0609020204030204" pitchFamily="49" charset="0"/>
                <a:cs typeface="Consolas" panose="020B0609020204030204" pitchFamily="49" charset="0"/>
              </a:rPr>
              <a:t>;</a:t>
            </a:r>
            <a:endParaRPr lang="en-CA" sz="1400" dirty="0">
              <a:solidFill>
                <a:srgbClr val="FF0000"/>
              </a:solidFill>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std::cout &lt;&lt; </a:t>
            </a:r>
            <a:r>
              <a:rPr lang="en-CA" sz="1400" dirty="0" smtClean="0">
                <a:solidFill>
                  <a:srgbClr val="FF0000"/>
                </a:solidFill>
                <a:latin typeface="Consolas" panose="020B0609020204030204" pitchFamily="49" charset="0"/>
                <a:cs typeface="Consolas" panose="020B0609020204030204" pitchFamily="49" charset="0"/>
              </a:rPr>
              <a:t>3.0</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smtClean="0">
                <a:solidFill>
                  <a:srgbClr val="FF0000"/>
                </a:solidFill>
                <a:latin typeface="Consolas" panose="020B0609020204030204" pitchFamily="49" charset="0"/>
                <a:cs typeface="Consolas" panose="020B0609020204030204" pitchFamily="49" charset="0"/>
              </a:rPr>
              <a:t>3.14</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a:solidFill>
                  <a:srgbClr val="FF0000"/>
                </a:solidFill>
                <a:latin typeface="Consolas" panose="020B0609020204030204" pitchFamily="49" charset="0"/>
                <a:cs typeface="Consolas" panose="020B0609020204030204" pitchFamily="49" charset="0"/>
              </a:rPr>
              <a:t>3.141592653589793</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a:t>
            </a:r>
            <a:r>
              <a:rPr lang="en-CA" sz="1400" dirty="0">
                <a:latin typeface="Consolas" panose="020B0609020204030204" pitchFamily="49" charset="0"/>
                <a:cs typeface="Consolas" panose="020B0609020204030204" pitchFamily="49" charset="0"/>
              </a:rPr>
              <a:t>::cout &lt;&lt; std::endl;</a:t>
            </a:r>
          </a:p>
          <a:p>
            <a:pPr marL="0" indent="0">
              <a:buNone/>
            </a:pPr>
            <a:endParaRPr lang="en-CA" sz="1400" dirty="0">
              <a:latin typeface="Consolas" panose="020B0609020204030204" pitchFamily="49" charset="0"/>
              <a:cs typeface="Consolas" panose="020B0609020204030204" pitchFamily="49" charset="0"/>
            </a:endParaRPr>
          </a:p>
          <a:p>
            <a:pPr marL="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return 0;</a:t>
            </a:r>
          </a:p>
          <a:p>
            <a:pPr marL="0" indent="0">
              <a:buNone/>
            </a:pP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6247070" y="4293096"/>
            <a:ext cx="2429385" cy="163121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Some floats:</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3</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3.14</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3.14159</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317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Boolean </a:t>
            </a:r>
            <a:r>
              <a:rPr lang="en-CA" dirty="0"/>
              <a:t>literals</a:t>
            </a:r>
          </a:p>
        </p:txBody>
      </p:sp>
      <p:sp>
        <p:nvSpPr>
          <p:cNvPr id="3" name="Content Placeholder 2"/>
          <p:cNvSpPr>
            <a:spLocks noGrp="1"/>
          </p:cNvSpPr>
          <p:nvPr>
            <p:ph idx="1"/>
          </p:nvPr>
        </p:nvSpPr>
        <p:spPr/>
        <p:txBody>
          <a:bodyPr>
            <a:normAutofit lnSpcReduction="10000"/>
          </a:bodyPr>
          <a:lstStyle/>
          <a:p>
            <a:pPr lvl="0"/>
            <a:r>
              <a:rPr lang="en-CA" dirty="0" smtClean="0">
                <a:solidFill>
                  <a:prstClr val="black"/>
                </a:solidFill>
              </a:rPr>
              <a:t>The last category of literal in C++ are Boolean literals:</a:t>
            </a:r>
          </a:p>
          <a:p>
            <a:pPr marL="0" lvl="0" indent="0">
              <a:buNone/>
            </a:pPr>
            <a:endParaRPr lang="en-CA" sz="1600" dirty="0" smtClean="0">
              <a:latin typeface="Consolas" panose="020B0609020204030204" pitchFamily="49" charset="0"/>
              <a:cs typeface="Consolas" panose="020B0609020204030204" pitchFamily="49" charset="0"/>
            </a:endParaRPr>
          </a:p>
          <a:p>
            <a:pPr marL="0" indent="0" algn="ctr">
              <a:buNone/>
            </a:pPr>
            <a:r>
              <a:rPr lang="en-CA" sz="1600" dirty="0" err="1" smtClean="0">
                <a:latin typeface="Consolas" panose="020B0609020204030204" pitchFamily="49" charset="0"/>
                <a:cs typeface="Consolas" panose="020B0609020204030204" pitchFamily="49" charset="0"/>
              </a:rPr>
              <a:t>true</a:t>
            </a:r>
            <a:r>
              <a:rPr lang="en-CA" sz="1600" dirty="0" err="1" smtClean="0">
                <a:solidFill>
                  <a:srgbClr val="7030A0"/>
                </a:solidFill>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false</a:t>
            </a:r>
            <a:endParaRPr lang="en-CA" sz="1600" dirty="0">
              <a:solidFill>
                <a:srgbClr val="7030A0"/>
              </a:solidFill>
              <a:latin typeface="Consolas" panose="020B0609020204030204" pitchFamily="49" charset="0"/>
              <a:cs typeface="Consolas" panose="020B0609020204030204" pitchFamily="49" charset="0"/>
            </a:endParaRP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include &lt;iostream&gt;</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int </a:t>
            </a:r>
            <a:r>
              <a:rPr lang="en-CA" sz="1600" dirty="0">
                <a:latin typeface="Consolas" panose="020B0609020204030204" pitchFamily="49" charset="0"/>
                <a:cs typeface="Consolas" panose="020B0609020204030204" pitchFamily="49" charset="0"/>
              </a:rPr>
              <a:t>main();</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int </a:t>
            </a:r>
            <a:r>
              <a:rPr lang="en-CA" sz="1600" dirty="0">
                <a:latin typeface="Consolas" panose="020B0609020204030204" pitchFamily="49" charset="0"/>
                <a:cs typeface="Consolas" panose="020B0609020204030204" pitchFamily="49" charset="0"/>
              </a:rPr>
              <a:t>main() {</a:t>
            </a: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std::cout &lt;&lt; </a:t>
            </a:r>
            <a:r>
              <a:rPr lang="en-CA" sz="1600" dirty="0" smtClean="0">
                <a:solidFill>
                  <a:srgbClr val="FF0000"/>
                </a:solidFill>
                <a:latin typeface="Consolas" panose="020B0609020204030204" pitchFamily="49" charset="0"/>
                <a:cs typeface="Consolas" panose="020B0609020204030204" pitchFamily="49" charset="0"/>
              </a:rPr>
              <a:t>true</a:t>
            </a:r>
            <a:r>
              <a:rPr lang="en-CA" sz="1600" dirty="0" smtClean="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::cout &lt;&lt; std::endl;</a:t>
            </a:r>
          </a:p>
          <a:p>
            <a:pPr marL="0" indent="0">
              <a:buNone/>
            </a:pPr>
            <a:r>
              <a:rPr lang="en-CA" sz="1600" dirty="0" smtClean="0">
                <a:solidFill>
                  <a:srgbClr val="FF0000"/>
                </a:solidFill>
                <a:latin typeface="Consolas" panose="020B0609020204030204" pitchFamily="49" charset="0"/>
                <a:cs typeface="Consolas" panose="020B0609020204030204" pitchFamily="49" charset="0"/>
              </a:rPr>
              <a:t>		</a:t>
            </a:r>
            <a:r>
              <a:rPr lang="en-CA" sz="1600" dirty="0">
                <a:solidFill>
                  <a:srgbClr val="FF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std::cout &lt;&lt; </a:t>
            </a:r>
            <a:r>
              <a:rPr lang="en-CA" sz="1600" dirty="0" smtClean="0">
                <a:solidFill>
                  <a:srgbClr val="FF0000"/>
                </a:solidFill>
                <a:latin typeface="Consolas" panose="020B0609020204030204" pitchFamily="49" charset="0"/>
                <a:cs typeface="Consolas" panose="020B0609020204030204" pitchFamily="49" charset="0"/>
              </a:rPr>
              <a:t>false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std::cout &lt;&lt; std::endl;</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a:t>
            </a:r>
            <a:r>
              <a:rPr lang="en-CA" sz="1600" dirty="0">
                <a:latin typeface="Consolas" panose="020B0609020204030204" pitchFamily="49" charset="0"/>
                <a:cs typeface="Consolas" panose="020B0609020204030204" pitchFamily="49" charset="0"/>
              </a:rPr>
              <a:t>0;</a:t>
            </a:r>
          </a:p>
          <a:p>
            <a:pPr marL="0" indent="0">
              <a:buNone/>
            </a:pP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endParaRPr lang="en-CA" dirty="0"/>
          </a:p>
        </p:txBody>
      </p:sp>
      <p:sp>
        <p:nvSpPr>
          <p:cNvPr id="4" name="Rectangle 3"/>
          <p:cNvSpPr/>
          <p:nvPr/>
        </p:nvSpPr>
        <p:spPr>
          <a:xfrm>
            <a:off x="5436096" y="5509681"/>
            <a:ext cx="2196752" cy="1015663"/>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1</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30393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code</a:t>
            </a:r>
            <a:endParaRPr lang="en-CA" dirty="0"/>
          </a:p>
        </p:txBody>
      </p:sp>
      <p:sp>
        <p:nvSpPr>
          <p:cNvPr id="3" name="Content Placeholder 2"/>
          <p:cNvSpPr>
            <a:spLocks noGrp="1"/>
          </p:cNvSpPr>
          <p:nvPr>
            <p:ph idx="1"/>
          </p:nvPr>
        </p:nvSpPr>
        <p:spPr/>
        <p:txBody>
          <a:bodyPr/>
          <a:lstStyle/>
          <a:p>
            <a:r>
              <a:rPr lang="en-US" dirty="0" smtClean="0"/>
              <a:t>Examples of literal data are shown here:</a:t>
            </a:r>
          </a:p>
          <a:p>
            <a:pPr marL="0" indent="0" algn="ctr">
              <a:buNone/>
            </a:pPr>
            <a:r>
              <a:rPr lang="en-CA" dirty="0">
                <a:latin typeface="Consolas" panose="020B0609020204030204" pitchFamily="49" charset="0"/>
              </a:rPr>
              <a:t>https://</a:t>
            </a:r>
            <a:r>
              <a:rPr lang="en-CA" dirty="0" smtClean="0">
                <a:latin typeface="Consolas" panose="020B0609020204030204" pitchFamily="49" charset="0"/>
              </a:rPr>
              <a:t>replit.com/@</a:t>
            </a:r>
            <a:r>
              <a:rPr lang="en-CA" dirty="0">
                <a:latin typeface="Consolas" panose="020B0609020204030204" pitchFamily="49" charset="0"/>
              </a:rPr>
              <a:t>dwharder/Literal-data</a:t>
            </a:r>
          </a:p>
        </p:txBody>
      </p:sp>
    </p:spTree>
    <p:extLst>
      <p:ext uri="{BB962C8B-B14F-4D97-AF65-F5344CB8AC3E}">
        <p14:creationId xmlns:p14="http://schemas.microsoft.com/office/powerpoint/2010/main" val="3488938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literal data</a:t>
            </a:r>
          </a:p>
          <a:p>
            <a:pPr lvl="1"/>
            <a:r>
              <a:rPr lang="en-CA" dirty="0" smtClean="0"/>
              <a:t>Describe:</a:t>
            </a:r>
          </a:p>
          <a:p>
            <a:pPr lvl="2"/>
            <a:r>
              <a:rPr lang="en-CA" dirty="0"/>
              <a:t>Integers</a:t>
            </a:r>
          </a:p>
          <a:p>
            <a:pPr lvl="2"/>
            <a:r>
              <a:rPr lang="en-CA" dirty="0" smtClean="0"/>
              <a:t>Characters</a:t>
            </a:r>
          </a:p>
          <a:p>
            <a:pPr lvl="2"/>
            <a:r>
              <a:rPr lang="en-CA" dirty="0" smtClean="0"/>
              <a:t>Strings</a:t>
            </a:r>
          </a:p>
          <a:p>
            <a:pPr lvl="2"/>
            <a:r>
              <a:rPr lang="en-CA" dirty="0" smtClean="0"/>
              <a:t>Floating-point numbers (reals)</a:t>
            </a:r>
          </a:p>
          <a:p>
            <a:pPr lvl="2"/>
            <a:r>
              <a:rPr lang="en-CA" dirty="0" smtClean="0"/>
              <a:t>Boolean</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After this lesson, you now</a:t>
            </a:r>
            <a:endParaRPr lang="en-CA" dirty="0"/>
          </a:p>
          <a:p>
            <a:pPr lvl="1"/>
            <a:r>
              <a:rPr lang="en-CA" dirty="0" smtClean="0"/>
              <a:t>Understand the idea of literal data in source code</a:t>
            </a:r>
            <a:endParaRPr lang="en-CA" dirty="0"/>
          </a:p>
          <a:p>
            <a:pPr lvl="1"/>
            <a:r>
              <a:rPr lang="en-CA" dirty="0" smtClean="0"/>
              <a:t>You understand how to encode</a:t>
            </a:r>
          </a:p>
          <a:p>
            <a:pPr lvl="2"/>
            <a:r>
              <a:rPr lang="en-CA" dirty="0"/>
              <a:t>Integers</a:t>
            </a:r>
          </a:p>
          <a:p>
            <a:pPr lvl="2"/>
            <a:r>
              <a:rPr lang="en-CA" dirty="0"/>
              <a:t>Characters</a:t>
            </a:r>
          </a:p>
          <a:p>
            <a:pPr lvl="2"/>
            <a:r>
              <a:rPr lang="en-CA" dirty="0"/>
              <a:t>Strings</a:t>
            </a:r>
          </a:p>
          <a:p>
            <a:pPr lvl="2"/>
            <a:r>
              <a:rPr lang="en-CA" dirty="0"/>
              <a:t>Floating-point numbers (reals)</a:t>
            </a:r>
          </a:p>
          <a:p>
            <a:pPr lvl="2"/>
            <a:r>
              <a:rPr lang="en-CA" dirty="0" smtClean="0"/>
              <a:t>Boolean</a:t>
            </a:r>
          </a:p>
          <a:p>
            <a:pPr marL="457200" lvl="1" indent="0">
              <a:buNone/>
            </a:pPr>
            <a:r>
              <a:rPr lang="en-CA" dirty="0" smtClean="0"/>
              <a:t>     in your source code</a:t>
            </a:r>
          </a:p>
          <a:p>
            <a:pPr lvl="1"/>
            <a:r>
              <a:rPr lang="en-CA" dirty="0" smtClean="0"/>
              <a:t>Everything else in C++ deals with the storage and manipulation of data</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https://en.wikipedia.org/wiki/Literal_(computer_programming</a:t>
            </a:r>
            <a:r>
              <a:rPr lang="en-CA" sz="1800" dirty="0" smtClean="0">
                <a:hlinkClick r:id="rId2"/>
              </a:rPr>
              <a:t>)</a:t>
            </a:r>
            <a:r>
              <a:rPr lang="en-CA" sz="1800" dirty="0" smtClean="0"/>
              <a:t> </a:t>
            </a:r>
          </a:p>
          <a:p>
            <a:pPr marL="0" indent="0">
              <a:buNone/>
            </a:pPr>
            <a:r>
              <a:rPr lang="en-CA" sz="1800" dirty="0" smtClean="0"/>
              <a:t>[2] 	cplusplus.com tutorial</a:t>
            </a:r>
          </a:p>
          <a:p>
            <a:pPr marL="0" indent="0">
              <a:buNone/>
            </a:pPr>
            <a:r>
              <a:rPr lang="en-CA" sz="1800" dirty="0"/>
              <a:t>	</a:t>
            </a:r>
            <a:r>
              <a:rPr lang="en-CA" sz="1800" dirty="0">
                <a:hlinkClick r:id="rId3"/>
              </a:rPr>
              <a:t>http://www.cplusplus.com/doc/tutorial/constants</a:t>
            </a:r>
            <a:r>
              <a:rPr lang="en-CA" sz="1800" dirty="0" smtClean="0">
                <a:hlinkClick r:id="rId3"/>
              </a:rPr>
              <a:t>/</a:t>
            </a:r>
            <a:r>
              <a:rPr lang="en-CA" sz="1800" dirty="0" smtClean="0"/>
              <a:t> </a:t>
            </a:r>
          </a:p>
          <a:p>
            <a:pPr marL="0" indent="0">
              <a:buNone/>
            </a:pPr>
            <a:r>
              <a:rPr lang="en-CA" sz="1800" dirty="0" smtClean="0"/>
              <a:t>[3] 	C++ reference</a:t>
            </a:r>
          </a:p>
          <a:p>
            <a:pPr marL="0" indent="0">
              <a:buNone/>
            </a:pPr>
            <a:r>
              <a:rPr lang="en-CA" sz="1800" dirty="0"/>
              <a:t>	</a:t>
            </a:r>
            <a:r>
              <a:rPr lang="en-CA" sz="1800" dirty="0">
                <a:hlinkClick r:id="rId4"/>
              </a:rPr>
              <a:t>https://</a:t>
            </a:r>
            <a:r>
              <a:rPr lang="en-CA" sz="1800" dirty="0" smtClean="0">
                <a:hlinkClick r:id="rId4"/>
              </a:rPr>
              <a:t>en.cppreference.com/w/cpp/language/integer_literal</a:t>
            </a:r>
            <a:endParaRPr lang="en-CA" sz="1800" dirty="0" smtClean="0"/>
          </a:p>
          <a:p>
            <a:pPr marL="0" indent="0">
              <a:buNone/>
            </a:pPr>
            <a:r>
              <a:rPr lang="en-CA" sz="1800" dirty="0"/>
              <a:t>	</a:t>
            </a:r>
            <a:r>
              <a:rPr lang="en-CA" sz="1800" dirty="0">
                <a:hlinkClick r:id="rId5"/>
              </a:rPr>
              <a:t>https://</a:t>
            </a:r>
            <a:r>
              <a:rPr lang="en-CA" sz="1800" dirty="0" smtClean="0">
                <a:hlinkClick r:id="rId5"/>
              </a:rPr>
              <a:t>en.cppreference.com/w/c/language/integer_constant</a:t>
            </a:r>
            <a:r>
              <a:rPr lang="en-CA" sz="1800" dirty="0" smtClean="0"/>
              <a:t> </a:t>
            </a:r>
            <a:endParaRPr lang="en-CA" sz="1800" dirty="0"/>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179560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Literals</a:t>
            </a:r>
            <a:endParaRPr lang="en-CA" dirty="0"/>
          </a:p>
        </p:txBody>
      </p:sp>
      <p:sp>
        <p:nvSpPr>
          <p:cNvPr id="3" name="Content Placeholder 2"/>
          <p:cNvSpPr>
            <a:spLocks noGrp="1"/>
          </p:cNvSpPr>
          <p:nvPr>
            <p:ph idx="1"/>
          </p:nvPr>
        </p:nvSpPr>
        <p:spPr/>
        <p:txBody>
          <a:bodyPr/>
          <a:lstStyle/>
          <a:p>
            <a:r>
              <a:rPr lang="en-CA" dirty="0" smtClean="0"/>
              <a:t>Often we must hard-code data into our programs</a:t>
            </a:r>
          </a:p>
          <a:p>
            <a:r>
              <a:rPr lang="en-CA" dirty="0" smtClean="0"/>
              <a:t>Such data are called </a:t>
            </a:r>
            <a:r>
              <a:rPr lang="en-CA" i="1" dirty="0" smtClean="0"/>
              <a:t>literals—</a:t>
            </a:r>
            <a:r>
              <a:rPr lang="en-CA" dirty="0" smtClean="0"/>
              <a:t>they are literally what they represent</a:t>
            </a:r>
          </a:p>
          <a:p>
            <a:r>
              <a:rPr lang="en-CA" dirty="0" smtClean="0"/>
              <a:t>We have seen:</a:t>
            </a:r>
          </a:p>
          <a:p>
            <a:pPr lvl="1"/>
            <a:r>
              <a:rPr lang="en-CA" dirty="0"/>
              <a:t>The integer </a:t>
            </a:r>
            <a:r>
              <a:rPr lang="en-CA" dirty="0">
                <a:latin typeface="Consolas" panose="020B0609020204030204" pitchFamily="49" charset="0"/>
                <a:cs typeface="Consolas" panose="020B0609020204030204" pitchFamily="49" charset="0"/>
              </a:rPr>
              <a:t>0</a:t>
            </a:r>
          </a:p>
          <a:p>
            <a:pPr lvl="1"/>
            <a:r>
              <a:rPr lang="en-CA" dirty="0" smtClean="0"/>
              <a:t>A literal phrase of text </a:t>
            </a:r>
            <a:r>
              <a:rPr lang="en-CA" dirty="0" smtClean="0">
                <a:latin typeface="Consolas" panose="020B0609020204030204" pitchFamily="49" charset="0"/>
                <a:cs typeface="Consolas" panose="020B0609020204030204" pitchFamily="49" charset="0"/>
              </a:rPr>
              <a:t>"Hello world!"</a:t>
            </a:r>
            <a:endParaRPr lang="en-CA" dirty="0" smtClean="0"/>
          </a:p>
          <a:p>
            <a:pPr lvl="1"/>
            <a:endParaRPr lang="en-CA" dirty="0"/>
          </a:p>
          <a:p>
            <a:r>
              <a:rPr lang="en-CA" dirty="0" smtClean="0"/>
              <a:t>There are five categories of literal data:</a:t>
            </a:r>
          </a:p>
          <a:p>
            <a:pPr lvl="1"/>
            <a:r>
              <a:rPr lang="en-CA" dirty="0" smtClean="0"/>
              <a:t>Integers</a:t>
            </a:r>
          </a:p>
          <a:p>
            <a:pPr lvl="1"/>
            <a:r>
              <a:rPr lang="en-CA" dirty="0" smtClean="0"/>
              <a:t>Characters</a:t>
            </a:r>
          </a:p>
          <a:p>
            <a:pPr lvl="1"/>
            <a:r>
              <a:rPr lang="en-CA" dirty="0" smtClean="0"/>
              <a:t>Strings</a:t>
            </a:r>
          </a:p>
          <a:p>
            <a:pPr lvl="1"/>
            <a:r>
              <a:rPr lang="en-CA" dirty="0" smtClean="0"/>
              <a:t>Floating-point numbers</a:t>
            </a:r>
          </a:p>
          <a:p>
            <a:pPr lvl="1"/>
            <a:r>
              <a:rPr lang="en-CA" dirty="0" smtClean="0"/>
              <a:t>Boolean </a:t>
            </a: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literals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We have seen an integer literal</a:t>
            </a:r>
            <a:endParaRPr lang="en-CA" dirty="0">
              <a:solidFill>
                <a:prstClr val="black"/>
              </a:solidFill>
            </a:endParaRPr>
          </a:p>
          <a:p>
            <a:pPr marL="400050" lvl="1" indent="0">
              <a:buNone/>
            </a:pPr>
            <a:r>
              <a:rPr lang="pt-BR" sz="1600" dirty="0" smtClean="0">
                <a:latin typeface="Consolas" panose="020B0609020204030204" pitchFamily="49" charset="0"/>
                <a:cs typeface="Consolas" panose="020B0609020204030204" pitchFamily="49" charset="0"/>
              </a:rPr>
              <a:t>	return 0;</a:t>
            </a:r>
          </a:p>
          <a:p>
            <a:pPr marL="285750"/>
            <a:r>
              <a:rPr lang="pt-BR" dirty="0" smtClean="0">
                <a:cs typeface="Consolas" panose="020B0609020204030204" pitchFamily="49" charset="0"/>
              </a:rPr>
              <a:t>Any </a:t>
            </a:r>
            <a:r>
              <a:rPr lang="pt-BR" dirty="0" smtClean="0">
                <a:cs typeface="Consolas" panose="020B0609020204030204" pitchFamily="49" charset="0"/>
              </a:rPr>
              <a:t>sequence of decimal digits not starting with a </a:t>
            </a:r>
            <a:r>
              <a:rPr lang="pt-BR" dirty="0" smtClean="0">
                <a:latin typeface="Consolas" panose="020B0609020204030204" pitchFamily="49" charset="0"/>
                <a:cs typeface="Consolas" panose="020B0609020204030204" pitchFamily="49" charset="0"/>
              </a:rPr>
              <a:t>0</a:t>
            </a:r>
            <a:r>
              <a:rPr lang="pt-BR" dirty="0" smtClean="0">
                <a:cs typeface="Consolas" panose="020B0609020204030204" pitchFamily="49" charset="0"/>
              </a:rPr>
              <a:t> is interpreted as an integer literal, possibly prefixed with either </a:t>
            </a:r>
            <a:r>
              <a:rPr lang="pt-BR" dirty="0" smtClean="0">
                <a:latin typeface="Consolas" panose="020B0609020204030204" pitchFamily="49" charset="0"/>
                <a:cs typeface="Consolas" panose="020B0609020204030204" pitchFamily="49" charset="0"/>
              </a:rPr>
              <a:t>+</a:t>
            </a:r>
            <a:r>
              <a:rPr lang="pt-BR" dirty="0" smtClean="0">
                <a:cs typeface="Consolas" panose="020B0609020204030204" pitchFamily="49" charset="0"/>
              </a:rPr>
              <a:t> or </a:t>
            </a:r>
            <a:r>
              <a:rPr lang="pt-BR" dirty="0" smtClean="0">
                <a:latin typeface="Consolas" panose="020B0609020204030204" pitchFamily="49" charset="0"/>
                <a:cs typeface="Consolas" panose="020B0609020204030204" pitchFamily="49" charset="0"/>
              </a:rPr>
              <a:t>-</a:t>
            </a: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+0</a:t>
            </a:r>
            <a:endParaRPr lang="pt-BR" dirty="0">
              <a:latin typeface="Consolas" panose="020B0609020204030204" pitchFamily="49" charset="0"/>
              <a:cs typeface="Consolas" panose="020B0609020204030204" pitchFamily="49" charset="0"/>
            </a:endParaRPr>
          </a:p>
          <a:p>
            <a:pPr marL="400050" lvl="1" indent="0">
              <a:buNone/>
            </a:pP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-42	     42	     +42</a:t>
            </a:r>
          </a:p>
          <a:p>
            <a:pPr marL="400050" lvl="1" indent="0">
              <a:buNone/>
            </a:pPr>
            <a:r>
              <a:rPr lang="pt-BR" dirty="0" smtClean="0">
                <a:latin typeface="Consolas" panose="020B0609020204030204" pitchFamily="49" charset="0"/>
                <a:cs typeface="Consolas" panose="020B0609020204030204" pitchFamily="49" charset="0"/>
              </a:rPr>
              <a:t>	</a:t>
            </a:r>
            <a:r>
              <a:rPr lang="pt-BR" dirty="0">
                <a:latin typeface="Consolas" panose="020B0609020204030204" pitchFamily="49" charset="0"/>
                <a:cs typeface="Consolas" panose="020B0609020204030204" pitchFamily="49" charset="0"/>
              </a:rPr>
              <a:t>	</a:t>
            </a:r>
            <a:r>
              <a:rPr lang="pt-BR" dirty="0" smtClean="0">
                <a:latin typeface="Consolas" panose="020B0609020204030204" pitchFamily="49" charset="0"/>
                <a:cs typeface="Consolas" panose="020B0609020204030204" pitchFamily="49" charset="0"/>
              </a:rPr>
              <a:t>   -1023	   1023	   +1023</a:t>
            </a:r>
          </a:p>
          <a:p>
            <a:pPr marL="400050" lvl="1" indent="0">
              <a:buNone/>
            </a:pPr>
            <a:r>
              <a:rPr lang="pt-BR" dirty="0" smtClean="0">
                <a:latin typeface="Consolas" panose="020B0609020204030204" pitchFamily="49" charset="0"/>
                <a:cs typeface="Consolas" panose="020B0609020204030204" pitchFamily="49" charset="0"/>
              </a:rPr>
              <a:t>	</a:t>
            </a:r>
            <a:r>
              <a:rPr lang="pt-BR" dirty="0">
                <a:latin typeface="Consolas" panose="020B0609020204030204" pitchFamily="49" charset="0"/>
                <a:cs typeface="Consolas" panose="020B0609020204030204" pitchFamily="49" charset="0"/>
              </a:rPr>
              <a:t>	-1048576	1048576	</a:t>
            </a:r>
            <a:r>
              <a:rPr lang="pt-BR" dirty="0" smtClean="0">
                <a:latin typeface="Consolas" panose="020B0609020204030204" pitchFamily="49" charset="0"/>
                <a:cs typeface="Consolas" panose="020B0609020204030204" pitchFamily="49" charset="0"/>
              </a:rPr>
              <a:t>+1048576</a:t>
            </a:r>
          </a:p>
          <a:p>
            <a:pPr marL="685800" lvl="1"/>
            <a:endParaRPr lang="pt-BR" dirty="0" smtClean="0">
              <a:solidFill>
                <a:prstClr val="black"/>
              </a:solidFill>
              <a:cs typeface="Consolas" panose="020B0609020204030204" pitchFamily="49" charset="0"/>
            </a:endParaRPr>
          </a:p>
        </p:txBody>
      </p:sp>
      <p:sp>
        <p:nvSpPr>
          <p:cNvPr id="4" name="Content Placeholder 2"/>
          <p:cNvSpPr txBox="1">
            <a:spLocks/>
          </p:cNvSpPr>
          <p:nvPr/>
        </p:nvSpPr>
        <p:spPr bwMode="auto">
          <a:xfrm>
            <a:off x="323528" y="3429000"/>
            <a:ext cx="7562800" cy="3260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#include &lt;</a:t>
            </a:r>
            <a:r>
              <a:rPr lang="en-CA" sz="1600" dirty="0" err="1" smtClean="0">
                <a:latin typeface="Consolas" panose="020B0609020204030204" pitchFamily="49" charset="0"/>
                <a:cs typeface="Consolas" panose="020B0609020204030204" pitchFamily="49" charset="0"/>
              </a:rPr>
              <a:t>iostream</a:t>
            </a:r>
            <a:r>
              <a:rPr lang="en-CA" sz="1600" dirty="0" smtClean="0">
                <a:latin typeface="Consolas" panose="020B0609020204030204" pitchFamily="49" charset="0"/>
                <a:cs typeface="Consolas" panose="020B0609020204030204" pitchFamily="49" charset="0"/>
              </a:rPr>
              <a:t>&gt;</a:t>
            </a:r>
          </a:p>
          <a:p>
            <a:pPr marL="0" indent="0">
              <a:buFont typeface="Arial" panose="020B0604020202020204" pitchFamily="34" charset="0"/>
              <a:buNone/>
            </a:pPr>
            <a:endParaRPr lang="en-CA" sz="1600" dirty="0" smtClean="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int main();</a:t>
            </a:r>
          </a:p>
          <a:p>
            <a:pPr marL="0" indent="0">
              <a:buFont typeface="Arial" panose="020B0604020202020204" pitchFamily="34" charset="0"/>
              <a:buNone/>
            </a:pPr>
            <a:endParaRPr lang="en-CA" sz="1600" dirty="0" smtClean="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int main() {</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std::</a:t>
            </a:r>
            <a:r>
              <a:rPr lang="en-CA" sz="1600" dirty="0" err="1" smtClean="0">
                <a:latin typeface="Consolas" panose="020B0609020204030204" pitchFamily="49" charset="0"/>
                <a:cs typeface="Consolas" panose="020B0609020204030204" pitchFamily="49" charset="0"/>
              </a:rPr>
              <a:t>cout</a:t>
            </a:r>
            <a:r>
              <a:rPr lang="en-CA" sz="1600" dirty="0" smtClean="0">
                <a:latin typeface="Consolas" panose="020B0609020204030204" pitchFamily="49" charset="0"/>
                <a:cs typeface="Consolas" panose="020B0609020204030204" pitchFamily="49" charset="0"/>
              </a:rPr>
              <a:t> &lt;&lt; "The answer to the ultimate question is ";</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std::</a:t>
            </a:r>
            <a:r>
              <a:rPr lang="en-CA" sz="1600" dirty="0" err="1" smtClean="0">
                <a:latin typeface="Consolas" panose="020B0609020204030204" pitchFamily="49" charset="0"/>
                <a:cs typeface="Consolas" panose="020B0609020204030204" pitchFamily="49" charset="0"/>
              </a:rPr>
              <a:t>cout</a:t>
            </a:r>
            <a:r>
              <a:rPr lang="en-CA" sz="1600" dirty="0" smtClean="0">
                <a:latin typeface="Consolas" panose="020B0609020204030204" pitchFamily="49" charset="0"/>
                <a:cs typeface="Consolas" panose="020B0609020204030204" pitchFamily="49" charset="0"/>
              </a:rPr>
              <a:t> &lt;&lt; </a:t>
            </a:r>
            <a:r>
              <a:rPr lang="en-CA" sz="1600" dirty="0" smtClean="0">
                <a:solidFill>
                  <a:srgbClr val="FF0000"/>
                </a:solidFill>
                <a:latin typeface="Consolas" panose="020B0609020204030204" pitchFamily="49" charset="0"/>
                <a:cs typeface="Consolas" panose="020B0609020204030204" pitchFamily="49" charset="0"/>
              </a:rPr>
              <a:t>42</a:t>
            </a:r>
            <a:r>
              <a:rPr lang="en-CA" sz="1600" dirty="0" smtClean="0">
                <a:latin typeface="Consolas" panose="020B0609020204030204" pitchFamily="49" charset="0"/>
                <a:cs typeface="Consolas" panose="020B0609020204030204" pitchFamily="49" charset="0"/>
              </a:rPr>
              <a:t>;</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std::</a:t>
            </a:r>
            <a:r>
              <a:rPr lang="en-CA" sz="1600" dirty="0" err="1" smtClean="0">
                <a:latin typeface="Consolas" panose="020B0609020204030204" pitchFamily="49" charset="0"/>
                <a:cs typeface="Consolas" panose="020B0609020204030204" pitchFamily="49" charset="0"/>
              </a:rPr>
              <a:t>cout</a:t>
            </a:r>
            <a:r>
              <a:rPr lang="en-CA" sz="1600" dirty="0" smtClean="0">
                <a:latin typeface="Consolas" panose="020B0609020204030204" pitchFamily="49" charset="0"/>
                <a:cs typeface="Consolas" panose="020B0609020204030204" pitchFamily="49" charset="0"/>
              </a:rPr>
              <a:t> &lt;&lt; std::</a:t>
            </a:r>
            <a:r>
              <a:rPr lang="en-CA" sz="1600" dirty="0" err="1" smtClean="0">
                <a:latin typeface="Consolas" panose="020B0609020204030204" pitchFamily="49" charset="0"/>
                <a:cs typeface="Consolas" panose="020B0609020204030204" pitchFamily="49" charset="0"/>
              </a:rPr>
              <a:t>endl</a:t>
            </a:r>
            <a:r>
              <a:rPr lang="en-CA" sz="1600" dirty="0" smtClean="0">
                <a:latin typeface="Consolas" panose="020B0609020204030204" pitchFamily="49" charset="0"/>
                <a:cs typeface="Consolas" panose="020B0609020204030204" pitchFamily="49" charset="0"/>
              </a:rPr>
              <a:t>;</a:t>
            </a:r>
          </a:p>
          <a:p>
            <a:pPr marL="0" indent="0">
              <a:buFont typeface="Arial" panose="020B0604020202020204" pitchFamily="34" charset="0"/>
              <a:buNone/>
            </a:pPr>
            <a:endParaRPr lang="en-CA" sz="1600" dirty="0" smtClean="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return 0;</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5" name="Rectangle 4"/>
          <p:cNvSpPr/>
          <p:nvPr/>
        </p:nvSpPr>
        <p:spPr>
          <a:xfrm>
            <a:off x="2744385" y="5833775"/>
            <a:ext cx="5149080" cy="584775"/>
          </a:xfrm>
          <a:prstGeom prst="rect">
            <a:avLst/>
          </a:prstGeom>
        </p:spPr>
        <p:txBody>
          <a:bodyPr wrap="square">
            <a:spAutoFit/>
          </a:bodyPr>
          <a:lstStyle/>
          <a:p>
            <a:r>
              <a:rPr lang="en-CA" sz="1600" dirty="0" smtClean="0">
                <a:solidFill>
                  <a:srgbClr val="0070C0"/>
                </a:solidFill>
                <a:latin typeface="Georgia" panose="02040502050405020303" pitchFamily="18" charset="0"/>
                <a:cs typeface="Consolas" panose="020B0609020204030204" pitchFamily="49" charset="0"/>
              </a:rPr>
              <a:t>Output:</a:t>
            </a:r>
          </a:p>
          <a:p>
            <a:r>
              <a:rPr lang="en-CA" sz="1600" dirty="0" smtClean="0">
                <a:solidFill>
                  <a:srgbClr val="0070C0"/>
                </a:solidFill>
                <a:latin typeface="Consolas" panose="020B0609020204030204" pitchFamily="49" charset="0"/>
                <a:cs typeface="Consolas" panose="020B0609020204030204" pitchFamily="49" charset="0"/>
              </a:rPr>
              <a:t>   The answer to the ultimate question is 42</a:t>
            </a:r>
            <a:endParaRPr lang="en-CA" sz="16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09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 literals</a:t>
            </a:r>
            <a:endParaRPr lang="en-CA" dirty="0"/>
          </a:p>
        </p:txBody>
      </p:sp>
      <p:sp>
        <p:nvSpPr>
          <p:cNvPr id="3" name="Content Placeholder 2"/>
          <p:cNvSpPr>
            <a:spLocks noGrp="1"/>
          </p:cNvSpPr>
          <p:nvPr>
            <p:ph idx="1"/>
          </p:nvPr>
        </p:nvSpPr>
        <p:spPr/>
        <p:txBody>
          <a:bodyPr/>
          <a:lstStyle/>
          <a:p>
            <a:r>
              <a:rPr lang="en-CA" dirty="0" smtClean="0"/>
              <a:t>Books are a sequence of letters, numbers or punctuation</a:t>
            </a:r>
          </a:p>
          <a:p>
            <a:r>
              <a:rPr lang="en-CA" dirty="0" smtClean="0"/>
              <a:t>All of these symbols are collectively called </a:t>
            </a:r>
            <a:r>
              <a:rPr lang="en-CA" i="1" dirty="0" smtClean="0"/>
              <a:t>characters</a:t>
            </a:r>
            <a:endParaRPr lang="en-CA" dirty="0" smtClean="0"/>
          </a:p>
          <a:p>
            <a:endParaRPr lang="en-CA" dirty="0" smtClean="0"/>
          </a:p>
          <a:p>
            <a:r>
              <a:rPr lang="en-CA" dirty="0" smtClean="0"/>
              <a:t>There are two common representations of characters:</a:t>
            </a:r>
          </a:p>
          <a:p>
            <a:pPr lvl="1"/>
            <a:r>
              <a:rPr lang="en-CA" cap="small" dirty="0" smtClean="0"/>
              <a:t>ascii</a:t>
            </a:r>
            <a:r>
              <a:rPr lang="en-CA" baseline="30000" dirty="0" smtClean="0"/>
              <a:t>1</a:t>
            </a:r>
            <a:endParaRPr lang="en-CA" dirty="0" smtClean="0"/>
          </a:p>
          <a:p>
            <a:pPr lvl="1"/>
            <a:r>
              <a:rPr lang="en-CA" dirty="0" smtClean="0"/>
              <a:t>Unicode</a:t>
            </a:r>
          </a:p>
        </p:txBody>
      </p:sp>
      <p:sp>
        <p:nvSpPr>
          <p:cNvPr id="4" name="Rectangle 3"/>
          <p:cNvSpPr/>
          <p:nvPr/>
        </p:nvSpPr>
        <p:spPr>
          <a:xfrm>
            <a:off x="2123728" y="6309320"/>
            <a:ext cx="5816016" cy="369332"/>
          </a:xfrm>
          <a:prstGeom prst="rect">
            <a:avLst/>
          </a:prstGeom>
        </p:spPr>
        <p:txBody>
          <a:bodyPr wrap="none">
            <a:spAutoFit/>
          </a:bodyPr>
          <a:lstStyle/>
          <a:p>
            <a:r>
              <a:rPr lang="en-CA" baseline="30000" dirty="0">
                <a:latin typeface="Georgia" panose="02040502050405020303" pitchFamily="18" charset="0"/>
              </a:rPr>
              <a:t>1</a:t>
            </a:r>
            <a:r>
              <a:rPr lang="en-CA" dirty="0">
                <a:latin typeface="Georgia" panose="02040502050405020303" pitchFamily="18" charset="0"/>
              </a:rPr>
              <a:t> American Standard Code for Information Interchange</a:t>
            </a:r>
          </a:p>
        </p:txBody>
      </p:sp>
    </p:spTree>
    <p:extLst>
      <p:ext uri="{BB962C8B-B14F-4D97-AF65-F5344CB8AC3E}">
        <p14:creationId xmlns:p14="http://schemas.microsoft.com/office/powerpoint/2010/main" val="263887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key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21088"/>
            <a:ext cx="4535984" cy="1598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lstStyle/>
          <a:p>
            <a:r>
              <a:rPr lang="en-CA" cap="small" dirty="0" smtClean="0"/>
              <a:t>ascii</a:t>
            </a:r>
            <a:r>
              <a:rPr lang="en-CA" dirty="0" smtClean="0"/>
              <a:t> is limited to 128 characters stored in one byte  </a:t>
            </a:r>
          </a:p>
          <a:p>
            <a:pPr lvl="1"/>
            <a:r>
              <a:rPr lang="en-CA" dirty="0" smtClean="0"/>
              <a:t>33 code for non-printing control characters (e.g., </a:t>
            </a:r>
            <a:r>
              <a:rPr lang="en-CA" cap="small" dirty="0" smtClean="0"/>
              <a:t>tab</a:t>
            </a:r>
            <a:r>
              <a:rPr lang="en-CA" sz="2000" dirty="0" smtClean="0">
                <a:solidFill>
                  <a:prstClr val="black"/>
                </a:solidFill>
              </a:rPr>
              <a:t>,</a:t>
            </a:r>
            <a:r>
              <a:rPr lang="en-CA" dirty="0" smtClean="0"/>
              <a:t> </a:t>
            </a:r>
            <a:r>
              <a:rPr lang="en-CA" cap="small" dirty="0" err="1" smtClean="0"/>
              <a:t>bs</a:t>
            </a:r>
            <a:r>
              <a:rPr lang="en-CA" dirty="0" smtClean="0">
                <a:solidFill>
                  <a:prstClr val="black"/>
                </a:solidFill>
              </a:rPr>
              <a:t>,</a:t>
            </a:r>
            <a:r>
              <a:rPr lang="en-CA" dirty="0" smtClean="0"/>
              <a:t> </a:t>
            </a:r>
            <a:r>
              <a:rPr lang="en-CA" cap="small" dirty="0" err="1" smtClean="0"/>
              <a:t>cr</a:t>
            </a:r>
            <a:r>
              <a:rPr lang="en-CA" dirty="0" smtClean="0">
                <a:solidFill>
                  <a:prstClr val="black"/>
                </a:solidFill>
              </a:rPr>
              <a:t>,</a:t>
            </a:r>
            <a:r>
              <a:rPr lang="en-CA" dirty="0" smtClean="0"/>
              <a:t> </a:t>
            </a:r>
            <a:r>
              <a:rPr lang="en-CA" cap="small" dirty="0" smtClean="0"/>
              <a:t>bell</a:t>
            </a:r>
            <a:r>
              <a:rPr lang="en-CA" dirty="0" smtClean="0"/>
              <a:t>)</a:t>
            </a:r>
          </a:p>
          <a:p>
            <a:pPr marL="0" indent="0">
              <a:buNone/>
            </a:pPr>
            <a:endParaRPr lang="pt-BR" sz="1200" b="1" cap="small" dirty="0" smtClean="0">
              <a:latin typeface="Consolas" panose="020B0609020204030204" pitchFamily="49" charset="0"/>
              <a:cs typeface="Consolas" panose="020B0609020204030204" pitchFamily="49" charset="0"/>
            </a:endParaRPr>
          </a:p>
          <a:p>
            <a:pPr marL="0" indent="0">
              <a:buNone/>
            </a:pPr>
            <a:r>
              <a:rPr lang="pt-BR" sz="1600" dirty="0" smtClean="0">
                <a:solidFill>
                  <a:prstClr val="black"/>
                </a:solidFill>
                <a:latin typeface="Consolas" panose="020B0609020204030204" pitchFamily="49" charset="0"/>
                <a:cs typeface="Consolas" panose="020B0609020204030204" pitchFamily="49" charset="0"/>
              </a:rPr>
              <a:t>    </a:t>
            </a:r>
            <a:r>
              <a:rPr lang="pt-BR" sz="1200" b="1" cap="small" dirty="0" smtClean="0">
                <a:latin typeface="Consolas" panose="020B0609020204030204" pitchFamily="49" charset="0"/>
                <a:cs typeface="Consolas" panose="020B0609020204030204" pitchFamily="49" charset="0"/>
              </a:rPr>
              <a:t>blank</a:t>
            </a:r>
            <a:r>
              <a:rPr lang="pt-BR" sz="1600" dirty="0" smtClean="0">
                <a:latin typeface="Consolas" panose="020B0609020204030204" pitchFamily="49" charset="0"/>
                <a:cs typeface="Consolas" panose="020B0609020204030204" pitchFamily="49" charset="0"/>
              </a:rPr>
              <a:t>! </a:t>
            </a:r>
            <a:r>
              <a:rPr lang="pt-BR" sz="1600" dirty="0">
                <a:latin typeface="Consolas" panose="020B0609020204030204" pitchFamily="49" charset="0"/>
                <a:cs typeface="Consolas" panose="020B0609020204030204" pitchFamily="49" charset="0"/>
              </a:rPr>
              <a:t>" # $ % &amp; ' ( ) * + , - . </a:t>
            </a:r>
            <a:r>
              <a:rPr lang="pt-BR" sz="1600" dirty="0" smtClean="0">
                <a:latin typeface="Consolas" panose="020B0609020204030204" pitchFamily="49" charset="0"/>
                <a:cs typeface="Consolas" panose="020B0609020204030204" pitchFamily="49" charset="0"/>
              </a:rPr>
              <a:t>/ 0 </a:t>
            </a:r>
            <a:r>
              <a:rPr lang="pt-BR" sz="1600" dirty="0">
                <a:latin typeface="Consolas" panose="020B0609020204030204" pitchFamily="49" charset="0"/>
                <a:cs typeface="Consolas" panose="020B0609020204030204" pitchFamily="49" charset="0"/>
              </a:rPr>
              <a:t>1 2 3 4 5 6 7 8 9 : ; &lt; = &gt; ?</a:t>
            </a:r>
          </a:p>
          <a:p>
            <a:pPr marL="0" indent="0">
              <a:buNone/>
            </a:pPr>
            <a:r>
              <a:rPr lang="pt-BR" sz="1600" dirty="0" smtClean="0">
                <a:latin typeface="Consolas" panose="020B0609020204030204" pitchFamily="49" charset="0"/>
                <a:cs typeface="Consolas" panose="020B0609020204030204" pitchFamily="49" charset="0"/>
              </a:rPr>
              <a:t>     @ A </a:t>
            </a:r>
            <a:r>
              <a:rPr lang="pt-BR" sz="1600" dirty="0">
                <a:latin typeface="Consolas" panose="020B0609020204030204" pitchFamily="49" charset="0"/>
                <a:cs typeface="Consolas" panose="020B0609020204030204" pitchFamily="49" charset="0"/>
              </a:rPr>
              <a:t>B C D E F G H I J K L M N </a:t>
            </a:r>
            <a:r>
              <a:rPr lang="pt-BR" sz="1600" dirty="0" smtClean="0">
                <a:latin typeface="Consolas" panose="020B0609020204030204" pitchFamily="49" charset="0"/>
                <a:cs typeface="Consolas" panose="020B0609020204030204" pitchFamily="49" charset="0"/>
              </a:rPr>
              <a:t>O P </a:t>
            </a:r>
            <a:r>
              <a:rPr lang="pt-BR" sz="1600" dirty="0">
                <a:latin typeface="Consolas" panose="020B0609020204030204" pitchFamily="49" charset="0"/>
                <a:cs typeface="Consolas" panose="020B0609020204030204" pitchFamily="49" charset="0"/>
              </a:rPr>
              <a:t>Q R S T U V W X Y Z [ \ ] ^ _</a:t>
            </a:r>
          </a:p>
          <a:p>
            <a:pPr marL="0" indent="0">
              <a:buNone/>
            </a:pPr>
            <a:r>
              <a:rPr lang="pt-BR" sz="1600" dirty="0" smtClean="0">
                <a:latin typeface="Consolas" panose="020B0609020204030204" pitchFamily="49" charset="0"/>
                <a:cs typeface="Consolas" panose="020B0609020204030204" pitchFamily="49" charset="0"/>
              </a:rPr>
              <a:t>     ` a </a:t>
            </a:r>
            <a:r>
              <a:rPr lang="pt-BR" sz="1600" dirty="0">
                <a:latin typeface="Consolas" panose="020B0609020204030204" pitchFamily="49" charset="0"/>
                <a:cs typeface="Consolas" panose="020B0609020204030204" pitchFamily="49" charset="0"/>
              </a:rPr>
              <a:t>b c d e f g h i j k l m n </a:t>
            </a:r>
            <a:r>
              <a:rPr lang="pt-BR" sz="1600" dirty="0" smtClean="0">
                <a:latin typeface="Consolas" panose="020B0609020204030204" pitchFamily="49" charset="0"/>
                <a:cs typeface="Consolas" panose="020B0609020204030204" pitchFamily="49" charset="0"/>
              </a:rPr>
              <a:t>o p </a:t>
            </a:r>
            <a:r>
              <a:rPr lang="pt-BR" sz="1600" dirty="0">
                <a:latin typeface="Consolas" panose="020B0609020204030204" pitchFamily="49" charset="0"/>
                <a:cs typeface="Consolas" panose="020B0609020204030204" pitchFamily="49" charset="0"/>
              </a:rPr>
              <a:t>q r s t u v w x y z { | } </a:t>
            </a:r>
            <a:r>
              <a:rPr lang="pt-BR" sz="1600" dirty="0" smtClean="0">
                <a:latin typeface="Consolas" panose="020B0609020204030204" pitchFamily="49" charset="0"/>
                <a:cs typeface="Consolas" panose="020B0609020204030204" pitchFamily="49" charset="0"/>
              </a:rPr>
              <a:t>~ </a:t>
            </a:r>
            <a:r>
              <a:rPr lang="pt-BR" sz="1100" b="1" cap="small" dirty="0" smtClean="0">
                <a:latin typeface="Consolas" panose="020B0609020204030204" pitchFamily="49" charset="0"/>
                <a:cs typeface="Consolas" panose="020B0609020204030204" pitchFamily="49" charset="0"/>
              </a:rPr>
              <a:t>del</a:t>
            </a:r>
          </a:p>
          <a:p>
            <a:pPr lvl="0"/>
            <a:endParaRPr lang="en-CA" dirty="0" smtClean="0">
              <a:solidFill>
                <a:prstClr val="black"/>
              </a:solidFill>
            </a:endParaRPr>
          </a:p>
          <a:p>
            <a:pPr lvl="0"/>
            <a:r>
              <a:rPr lang="en-CA" dirty="0" smtClean="0">
                <a:solidFill>
                  <a:prstClr val="black"/>
                </a:solidFill>
              </a:rPr>
              <a:t>Most keyboards include all 95 printable </a:t>
            </a:r>
            <a:r>
              <a:rPr lang="en-CA" cap="small" dirty="0"/>
              <a:t>ascii</a:t>
            </a:r>
            <a:r>
              <a:rPr lang="en-CA" dirty="0"/>
              <a:t> </a:t>
            </a:r>
            <a:r>
              <a:rPr lang="en-CA" dirty="0" smtClean="0"/>
              <a:t>characters and some control characters</a:t>
            </a:r>
          </a:p>
          <a:p>
            <a:pPr marL="0" lvl="0" indent="0">
              <a:buNone/>
            </a:pPr>
            <a:endParaRPr lang="en-CA" dirty="0" smtClean="0"/>
          </a:p>
          <a:p>
            <a:pPr marL="0" lvl="0" indent="0">
              <a:buNone/>
            </a:pPr>
            <a:endParaRPr lang="en-CA" dirty="0" smtClean="0"/>
          </a:p>
          <a:p>
            <a:pPr marL="0" indent="0" algn="l">
              <a:buNone/>
            </a:pPr>
            <a:r>
              <a:rPr lang="en-CA" sz="1600" dirty="0" smtClean="0"/>
              <a:t>	The </a:t>
            </a:r>
            <a:r>
              <a:rPr lang="pt-BR" sz="1600" b="1" cap="small" dirty="0" smtClean="0">
                <a:latin typeface="Consolas" panose="020B0609020204030204" pitchFamily="49" charset="0"/>
                <a:cs typeface="Consolas" panose="020B0609020204030204" pitchFamily="49" charset="0"/>
              </a:rPr>
              <a:t>blank tab nl</a:t>
            </a:r>
            <a:r>
              <a:rPr lang="en-CA" sz="1600" dirty="0" smtClean="0"/>
              <a:t> characters are</a:t>
            </a:r>
            <a:br>
              <a:rPr lang="en-CA" sz="1600" dirty="0" smtClean="0"/>
            </a:br>
            <a:r>
              <a:rPr lang="en-CA" sz="1600" dirty="0" smtClean="0"/>
              <a:t>	collectively called </a:t>
            </a:r>
            <a:r>
              <a:rPr lang="en-CA" sz="1600" i="1" dirty="0" smtClean="0"/>
              <a:t>whitespace</a:t>
            </a:r>
            <a:r>
              <a:rPr lang="en-CA" sz="1600" dirty="0" smtClean="0"/>
              <a:t> </a:t>
            </a:r>
            <a:br>
              <a:rPr lang="en-CA" sz="1600" dirty="0" smtClean="0"/>
            </a:br>
            <a:r>
              <a:rPr lang="en-CA" sz="1600" dirty="0" smtClean="0"/>
              <a:t>	characters</a:t>
            </a:r>
          </a:p>
        </p:txBody>
      </p:sp>
      <p:sp>
        <p:nvSpPr>
          <p:cNvPr id="4" name="Rectangle 3"/>
          <p:cNvSpPr/>
          <p:nvPr/>
        </p:nvSpPr>
        <p:spPr>
          <a:xfrm>
            <a:off x="3131840" y="6361856"/>
            <a:ext cx="5107488"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Reference:</a:t>
            </a:r>
            <a:r>
              <a:rPr lang="en-CA" dirty="0">
                <a:latin typeface="Georgia" panose="02040502050405020303" pitchFamily="18" charset="0"/>
              </a:rPr>
              <a:t> </a:t>
            </a:r>
            <a:r>
              <a:rPr lang="en-CA" dirty="0" smtClean="0">
                <a:solidFill>
                  <a:schemeClr val="tx2">
                    <a:lumMod val="40000"/>
                    <a:lumOff val="60000"/>
                  </a:schemeClr>
                </a:solidFill>
                <a:latin typeface="Georgia" panose="02040502050405020303" pitchFamily="18" charset="0"/>
                <a:hlinkClick r:id="rId3"/>
              </a:rPr>
              <a:t>https</a:t>
            </a:r>
            <a:r>
              <a:rPr lang="en-CA" dirty="0">
                <a:solidFill>
                  <a:schemeClr val="tx2">
                    <a:lumMod val="40000"/>
                    <a:lumOff val="60000"/>
                  </a:schemeClr>
                </a:solidFill>
                <a:latin typeface="Georgia" panose="02040502050405020303" pitchFamily="18" charset="0"/>
                <a:hlinkClick r:id="rId3"/>
              </a:rPr>
              <a:t>://</a:t>
            </a:r>
            <a:r>
              <a:rPr lang="en-CA" dirty="0" smtClean="0">
                <a:solidFill>
                  <a:schemeClr val="tx2">
                    <a:lumMod val="40000"/>
                    <a:lumOff val="60000"/>
                  </a:schemeClr>
                </a:solidFill>
                <a:latin typeface="Georgia" panose="02040502050405020303" pitchFamily="18" charset="0"/>
                <a:hlinkClick r:id="rId3"/>
              </a:rPr>
              <a:t>en.wikipedia.org/wiki/ASCII</a:t>
            </a:r>
            <a:endParaRPr lang="en-CA" dirty="0">
              <a:solidFill>
                <a:schemeClr val="tx2">
                  <a:lumMod val="40000"/>
                  <a:lumOff val="60000"/>
                </a:schemeClr>
              </a:solidFill>
              <a:latin typeface="Georgia" panose="02040502050405020303" pitchFamily="18" charset="0"/>
            </a:endParaRPr>
          </a:p>
        </p:txBody>
      </p:sp>
    </p:spTree>
    <p:extLst>
      <p:ext uri="{BB962C8B-B14F-4D97-AF65-F5344CB8AC3E}">
        <p14:creationId xmlns:p14="http://schemas.microsoft.com/office/powerpoint/2010/main" val="99009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lstStyle/>
          <a:p>
            <a:r>
              <a:rPr lang="en-CA" dirty="0" smtClean="0"/>
              <a:t>Unicode is designed to encode most writing systems</a:t>
            </a:r>
          </a:p>
          <a:p>
            <a:pPr lvl="1"/>
            <a:r>
              <a:rPr lang="en-CA" dirty="0" smtClean="0"/>
              <a:t>Unicode 11.0:</a:t>
            </a:r>
          </a:p>
          <a:p>
            <a:pPr lvl="2"/>
            <a:r>
              <a:rPr lang="en-CA" dirty="0" smtClean="0"/>
              <a:t>contains 137,439 characters</a:t>
            </a:r>
          </a:p>
          <a:p>
            <a:pPr lvl="2"/>
            <a:r>
              <a:rPr lang="en-CA" dirty="0" smtClean="0"/>
              <a:t>covers </a:t>
            </a:r>
            <a:r>
              <a:rPr lang="en-CA" dirty="0"/>
              <a:t>146 modern and historic </a:t>
            </a:r>
            <a:r>
              <a:rPr lang="en-CA" dirty="0" smtClean="0"/>
              <a:t>scripts</a:t>
            </a:r>
          </a:p>
          <a:p>
            <a:pPr lvl="2"/>
            <a:r>
              <a:rPr lang="en-CA" dirty="0" smtClean="0"/>
              <a:t>symbol </a:t>
            </a:r>
            <a:r>
              <a:rPr lang="en-CA" dirty="0"/>
              <a:t>sets and </a:t>
            </a:r>
            <a:r>
              <a:rPr lang="en-CA" dirty="0" smtClean="0"/>
              <a:t>emoji</a:t>
            </a:r>
          </a:p>
        </p:txBody>
      </p:sp>
      <p:pic>
        <p:nvPicPr>
          <p:cNvPr id="1026" name="Picture 2" descr="https://upload.wikimedia.org/wikipedia/commons/6/6b/Unicode_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42485"/>
            <a:ext cx="2304256" cy="64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0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Character literals</a:t>
            </a:r>
          </a:p>
        </p:txBody>
      </p:sp>
      <p:sp>
        <p:nvSpPr>
          <p:cNvPr id="3" name="Content Placeholder 2"/>
          <p:cNvSpPr>
            <a:spLocks noGrp="1"/>
          </p:cNvSpPr>
          <p:nvPr>
            <p:ph idx="1"/>
          </p:nvPr>
        </p:nvSpPr>
        <p:spPr/>
        <p:txBody>
          <a:bodyPr>
            <a:normAutofit lnSpcReduction="10000"/>
          </a:bodyPr>
          <a:lstStyle/>
          <a:p>
            <a:r>
              <a:rPr lang="en-CA" dirty="0" smtClean="0"/>
              <a:t>Printable characters (those on a keyboard) can be literally encoded in C++ source code by using single quotes:</a:t>
            </a:r>
          </a:p>
          <a:p>
            <a:pPr marL="0" indent="0">
              <a:buNone/>
            </a:pPr>
            <a:endParaRPr lang="en-CA" dirty="0"/>
          </a:p>
          <a:p>
            <a:pPr marL="1257300" lvl="3" indent="0">
              <a:buNone/>
            </a:pPr>
            <a:r>
              <a:rPr lang="en-CA" sz="1600" dirty="0">
                <a:latin typeface="Consolas" panose="020B0609020204030204" pitchFamily="49" charset="0"/>
                <a:cs typeface="Consolas" panose="020B0609020204030204" pitchFamily="49" charset="0"/>
              </a:rPr>
              <a:t>#include &lt;iostream&gt;</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int main();</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int main() {</a:t>
            </a:r>
          </a:p>
          <a:p>
            <a:pPr marL="1257300" lvl="3" indent="0">
              <a:buNone/>
            </a:pPr>
            <a:r>
              <a:rPr lang="en-CA" sz="1600" dirty="0">
                <a:latin typeface="Consolas" panose="020B0609020204030204" pitchFamily="49" charset="0"/>
                <a:cs typeface="Consolas" panose="020B0609020204030204" pitchFamily="49" charset="0"/>
              </a:rPr>
              <a:t>	std::cout &lt;&lt; </a:t>
            </a:r>
            <a:r>
              <a:rPr lang="en-CA" sz="1600" dirty="0" smtClean="0">
                <a:solidFill>
                  <a:srgbClr val="FF0000"/>
                </a:solidFill>
                <a:latin typeface="Consolas" panose="020B0609020204030204" pitchFamily="49" charset="0"/>
                <a:cs typeface="Consolas" panose="020B0609020204030204" pitchFamily="49" charset="0"/>
              </a:rPr>
              <a:t>'a'</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std::cout &lt;&lt; </a:t>
            </a:r>
            <a:r>
              <a:rPr lang="en-CA" sz="1600" dirty="0" smtClean="0">
                <a:solidFill>
                  <a:srgbClr val="FF0000"/>
                </a:solidFill>
                <a:latin typeface="Consolas" panose="020B0609020204030204" pitchFamily="49" charset="0"/>
                <a:cs typeface="Consolas" panose="020B0609020204030204" pitchFamily="49" charset="0"/>
              </a:rPr>
              <a:t>'b'</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std::cout &lt;&lt; </a:t>
            </a:r>
            <a:r>
              <a:rPr lang="en-CA" sz="1600" dirty="0" err="1" smtClean="0">
                <a:solidFill>
                  <a:srgbClr val="FF0000"/>
                </a:solidFill>
                <a:latin typeface="Consolas" panose="020B0609020204030204" pitchFamily="49" charset="0"/>
                <a:cs typeface="Consolas" panose="020B0609020204030204" pitchFamily="49" charset="0"/>
              </a:rPr>
              <a:t>'c</a:t>
            </a:r>
            <a:r>
              <a:rPr lang="en-CA" sz="1600" dirty="0" smtClean="0">
                <a:solidFill>
                  <a:srgbClr val="FF0000"/>
                </a:solidFill>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a:t>
            </a:r>
            <a:endParaRPr lang="en-CA" sz="1600" dirty="0">
              <a:solidFill>
                <a:srgbClr val="FF0000"/>
              </a:solidFill>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std::cout &lt;&lt; std::endl;</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return 0;</a:t>
            </a:r>
          </a:p>
          <a:p>
            <a:pPr marL="1257300" lvl="3" indent="0">
              <a:buNone/>
            </a:pPr>
            <a:r>
              <a:rPr lang="en-CA" sz="1600" dirty="0">
                <a:latin typeface="Consolas" panose="020B0609020204030204" pitchFamily="49" charset="0"/>
                <a:cs typeface="Consolas" panose="020B0609020204030204" pitchFamily="49" charset="0"/>
              </a:rPr>
              <a:t>}</a:t>
            </a:r>
          </a:p>
          <a:p>
            <a:pPr marL="0" indent="0">
              <a:buNone/>
            </a:pPr>
            <a:endParaRPr lang="en-CA" dirty="0" smtClean="0"/>
          </a:p>
        </p:txBody>
      </p:sp>
      <p:sp>
        <p:nvSpPr>
          <p:cNvPr id="4" name="Rectangle 3"/>
          <p:cNvSpPr/>
          <p:nvPr/>
        </p:nvSpPr>
        <p:spPr>
          <a:xfrm>
            <a:off x="5436096" y="5161813"/>
            <a:ext cx="2196752" cy="70788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a:t>
            </a:r>
            <a:r>
              <a:rPr lang="en-CA" sz="2000" dirty="0" err="1" smtClean="0">
                <a:solidFill>
                  <a:srgbClr val="0070C0"/>
                </a:solidFill>
                <a:latin typeface="Consolas" panose="020B0609020204030204" pitchFamily="49" charset="0"/>
                <a:cs typeface="Consolas" panose="020B0609020204030204" pitchFamily="49" charset="0"/>
              </a:rPr>
              <a:t>abc</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1719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Escape sequences</a:t>
            </a:r>
            <a:endParaRPr lang="en-CA" dirty="0"/>
          </a:p>
        </p:txBody>
      </p:sp>
      <p:sp>
        <p:nvSpPr>
          <p:cNvPr id="3" name="Content Placeholder 2"/>
          <p:cNvSpPr>
            <a:spLocks noGrp="1"/>
          </p:cNvSpPr>
          <p:nvPr>
            <p:ph idx="1"/>
          </p:nvPr>
        </p:nvSpPr>
        <p:spPr/>
        <p:txBody>
          <a:bodyPr/>
          <a:lstStyle/>
          <a:p>
            <a:r>
              <a:rPr lang="en-CA" dirty="0" smtClean="0"/>
              <a:t>Problem: How do you store a literal single quote?</a:t>
            </a:r>
          </a:p>
          <a:p>
            <a:r>
              <a:rPr lang="en-CA" dirty="0" smtClean="0"/>
              <a:t>Solution: </a:t>
            </a:r>
            <a:r>
              <a:rPr lang="en-CA" i="1" dirty="0" smtClean="0"/>
              <a:t>escape sequences</a:t>
            </a:r>
          </a:p>
          <a:p>
            <a:pPr lvl="1"/>
            <a:r>
              <a:rPr lang="en-CA" dirty="0" smtClean="0"/>
              <a:t>An </a:t>
            </a:r>
            <a:r>
              <a:rPr lang="en-CA" i="1" dirty="0" smtClean="0"/>
              <a:t>escape character</a:t>
            </a:r>
            <a:r>
              <a:rPr lang="en-CA" dirty="0" smtClean="0"/>
              <a:t> indicates that the next character is interpreted</a:t>
            </a:r>
          </a:p>
          <a:p>
            <a:pPr lvl="2"/>
            <a:r>
              <a:rPr lang="en-CA" dirty="0" smtClean="0"/>
              <a:t>For C++ characters, the escape character is </a:t>
            </a:r>
            <a:r>
              <a:rPr lang="en-CA" dirty="0" smtClean="0">
                <a:latin typeface="Consolas" panose="020B0609020204030204" pitchFamily="49" charset="0"/>
                <a:cs typeface="Consolas" panose="020B0609020204030204" pitchFamily="49" charset="0"/>
              </a:rPr>
              <a:t>\</a:t>
            </a:r>
          </a:p>
          <a:p>
            <a:pPr lvl="1"/>
            <a:r>
              <a:rPr lang="en-CA" dirty="0" smtClean="0"/>
              <a:t>The compiler sees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r>
              <a:rPr lang="en-CA" dirty="0" smtClean="0"/>
              <a:t> but treats it as the single </a:t>
            </a:r>
            <a:r>
              <a:rPr lang="en-CA" cap="small" dirty="0" smtClean="0"/>
              <a:t>ascii</a:t>
            </a:r>
            <a:r>
              <a:rPr lang="en-CA" dirty="0" smtClean="0"/>
              <a:t> character for an apostrophe</a:t>
            </a:r>
          </a:p>
          <a:p>
            <a:pPr lvl="2"/>
            <a:r>
              <a:rPr lang="en-CA" dirty="0" smtClean="0"/>
              <a:t>A literal backslash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a:t>
            </a:r>
          </a:p>
          <a:p>
            <a:pPr lvl="2"/>
            <a:r>
              <a:rPr lang="en-CA" dirty="0" smtClean="0"/>
              <a:t>The </a:t>
            </a:r>
            <a:r>
              <a:rPr lang="en-CA" cap="small" dirty="0" smtClean="0"/>
              <a:t>tab</a:t>
            </a:r>
            <a:r>
              <a:rPr lang="en-CA" dirty="0" smtClean="0"/>
              <a:t> character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r>
              <a:rPr lang="en-CA" b="1" dirty="0" smtClean="0">
                <a:solidFill>
                  <a:srgbClr val="0070C0"/>
                </a:solidFill>
                <a:latin typeface="Consolas" panose="020B0609020204030204" pitchFamily="49" charset="0"/>
                <a:cs typeface="Consolas" panose="020B0609020204030204" pitchFamily="49" charset="0"/>
              </a:rPr>
              <a:t>t</a:t>
            </a: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1398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119709</TotalTime>
  <Words>1645</Words>
  <Application>Microsoft Office PowerPoint</Application>
  <PresentationFormat>On-screen Show (4:3)</PresentationFormat>
  <Paragraphs>254</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Consolas</vt:lpstr>
      <vt:lpstr>Constantia</vt:lpstr>
      <vt:lpstr>Georgia</vt:lpstr>
      <vt:lpstr>Symbol</vt:lpstr>
      <vt:lpstr>Times New Roman</vt:lpstr>
      <vt:lpstr>Custom Design</vt:lpstr>
      <vt:lpstr>Literal data</vt:lpstr>
      <vt:lpstr>Outline</vt:lpstr>
      <vt:lpstr>Literals</vt:lpstr>
      <vt:lpstr>Integer literals</vt:lpstr>
      <vt:lpstr>Character literals</vt:lpstr>
      <vt:lpstr>Character literals</vt:lpstr>
      <vt:lpstr>Character literals</vt:lpstr>
      <vt:lpstr>Character literals</vt:lpstr>
      <vt:lpstr>Escape sequences</vt:lpstr>
      <vt:lpstr>End-of-line characters</vt:lpstr>
      <vt:lpstr>End-of-line characters</vt:lpstr>
      <vt:lpstr>String literals</vt:lpstr>
      <vt:lpstr>Escape sequences</vt:lpstr>
      <vt:lpstr>Escape sequences</vt:lpstr>
      <vt:lpstr>Floating-point literals</vt:lpstr>
      <vt:lpstr>Floating-point literals</vt:lpstr>
      <vt:lpstr>Floating-point literals</vt:lpstr>
      <vt:lpstr>Boolean literals</vt:lpstr>
      <vt:lpstr>Sample code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1272</cp:revision>
  <dcterms:created xsi:type="dcterms:W3CDTF">2009-09-11T23:00:44Z</dcterms:created>
  <dcterms:modified xsi:type="dcterms:W3CDTF">2024-09-06T15:34:10Z</dcterms:modified>
</cp:coreProperties>
</file>